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</p:sldMasterIdLst>
  <p:notesMasterIdLst>
    <p:notesMasterId r:id="rId6"/>
  </p:notesMasterIdLst>
  <p:handoutMasterIdLst>
    <p:handoutMasterId r:id="rId44"/>
  </p:handoutMasterIdLst>
  <p:sldIdLst>
    <p:sldId id="351" r:id="rId4"/>
    <p:sldId id="352" r:id="rId5"/>
    <p:sldId id="353" r:id="rId7"/>
    <p:sldId id="359" r:id="rId8"/>
    <p:sldId id="360" r:id="rId9"/>
    <p:sldId id="354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70" r:id="rId19"/>
    <p:sldId id="369" r:id="rId20"/>
    <p:sldId id="355" r:id="rId21"/>
    <p:sldId id="396" r:id="rId22"/>
    <p:sldId id="397" r:id="rId23"/>
    <p:sldId id="398" r:id="rId24"/>
    <p:sldId id="399" r:id="rId25"/>
    <p:sldId id="400" r:id="rId26"/>
    <p:sldId id="356" r:id="rId27"/>
    <p:sldId id="401" r:id="rId28"/>
    <p:sldId id="402" r:id="rId29"/>
    <p:sldId id="429" r:id="rId30"/>
    <p:sldId id="357" r:id="rId31"/>
    <p:sldId id="404" r:id="rId32"/>
    <p:sldId id="418" r:id="rId33"/>
    <p:sldId id="419" r:id="rId34"/>
    <p:sldId id="420" r:id="rId35"/>
    <p:sldId id="421" r:id="rId36"/>
    <p:sldId id="422" r:id="rId37"/>
    <p:sldId id="423" r:id="rId38"/>
    <p:sldId id="358" r:id="rId39"/>
    <p:sldId id="424" r:id="rId40"/>
    <p:sldId id="425" r:id="rId41"/>
    <p:sldId id="426" r:id="rId42"/>
    <p:sldId id="403" r:id="rId43"/>
  </p:sldIdLst>
  <p:sldSz cx="12192000" cy="6858000"/>
  <p:notesSz cx="6858000" cy="9144000"/>
  <p:custDataLst>
    <p:tags r:id="rId4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5481" autoAdjust="0"/>
  </p:normalViewPr>
  <p:slideViewPr>
    <p:cSldViewPr snapToGrid="0" showGuides="1">
      <p:cViewPr varScale="1">
        <p:scale>
          <a:sx n="107" d="100"/>
          <a:sy n="107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8" Type="http://schemas.openxmlformats.org/officeDocument/2006/relationships/tags" Target="tags/tag75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handoutMaster" Target="handoutMasters/handoutMaster1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006A53F9-E364-4129-8F8E-C36227A950B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11.png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23.png"/><Relationship Id="rId4" Type="http://schemas.openxmlformats.org/officeDocument/2006/relationships/tags" Target="../tags/tag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image" Target="../media/image13.png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image" Target="../media/image23.png"/><Relationship Id="rId4" Type="http://schemas.openxmlformats.org/officeDocument/2006/relationships/tags" Target="../tags/tag1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8" Type="http://schemas.openxmlformats.org/officeDocument/2006/relationships/notesSlide" Target="../notesSlides/notesSlide2.x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15" Type="http://schemas.openxmlformats.org/officeDocument/2006/relationships/tags" Target="../tags/tag22.xml"/><Relationship Id="rId14" Type="http://schemas.openxmlformats.org/officeDocument/2006/relationships/tags" Target="../tags/tag21.xml"/><Relationship Id="rId13" Type="http://schemas.openxmlformats.org/officeDocument/2006/relationships/tags" Target="../tags/tag20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image" Target="../media/image23.png"/><Relationship Id="rId4" Type="http://schemas.openxmlformats.org/officeDocument/2006/relationships/tags" Target="../tags/tag2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../media/image13.png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image" Target="../media/image23.png"/><Relationship Id="rId4" Type="http://schemas.openxmlformats.org/officeDocument/2006/relationships/tags" Target="../tags/tag30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image" Target="../media/image20.png"/><Relationship Id="rId11" Type="http://schemas.openxmlformats.org/officeDocument/2006/relationships/tags" Target="../tags/tag34.xml"/><Relationship Id="rId10" Type="http://schemas.openxmlformats.org/officeDocument/2006/relationships/image" Target="../media/image24.pn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5.png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7.png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tags" Target="../tags/tag58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tags" Target="../tags/tag59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2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3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image" Target="../media/image13.png"/><Relationship Id="rId4" Type="http://schemas.openxmlformats.org/officeDocument/2006/relationships/tags" Target="../tags/tag60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67.xml"/><Relationship Id="rId11" Type="http://schemas.openxmlformats.org/officeDocument/2006/relationships/tags" Target="../tags/tag66.xml"/><Relationship Id="rId10" Type="http://schemas.openxmlformats.org/officeDocument/2006/relationships/tags" Target="../tags/tag65.xml"/><Relationship Id="rId1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74.xml"/><Relationship Id="rId1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10" name="图片 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1" y="4800641"/>
            <a:ext cx="7284703" cy="2231684"/>
          </a:xfrm>
          <a:prstGeom prst="rect">
            <a:avLst/>
          </a:prstGeom>
        </p:spPr>
      </p:pic>
      <p:pic>
        <p:nvPicPr>
          <p:cNvPr id="12" name="图片 11" descr="在黑暗中&#10;&#10;中度可信度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1" y="4454559"/>
            <a:ext cx="12192000" cy="24034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39897" y="1921688"/>
            <a:ext cx="991220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500" dirty="0">
                <a:latin typeface="华文行楷" panose="02010800040101010101" pitchFamily="2" charset="-122"/>
                <a:ea typeface="华文行楷" panose="02010800040101010101" pitchFamily="2" charset="-122"/>
              </a:rPr>
              <a:t>中国毛笔书法</a:t>
            </a:r>
            <a:endParaRPr lang="zh-CN" altLang="en-US" sz="125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170854" y="1049124"/>
            <a:ext cx="5850292" cy="538714"/>
            <a:chOff x="2969443" y="785002"/>
            <a:chExt cx="5850292" cy="538714"/>
          </a:xfrm>
        </p:grpSpPr>
        <p:grpSp>
          <p:nvGrpSpPr>
            <p:cNvPr id="6" name="组合 5"/>
            <p:cNvGrpSpPr/>
            <p:nvPr/>
          </p:nvGrpSpPr>
          <p:grpSpPr>
            <a:xfrm>
              <a:off x="2969443" y="785002"/>
              <a:ext cx="532503" cy="538714"/>
              <a:chOff x="2969443" y="848500"/>
              <a:chExt cx="631596" cy="638963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29127" y="785002"/>
              <a:ext cx="532503" cy="538714"/>
              <a:chOff x="2969443" y="848500"/>
              <a:chExt cx="631596" cy="638963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华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488811" y="785002"/>
              <a:ext cx="532503" cy="538714"/>
              <a:chOff x="2969443" y="848500"/>
              <a:chExt cx="631596" cy="638963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248495" y="785002"/>
              <a:ext cx="532503" cy="538714"/>
              <a:chOff x="2969443" y="848500"/>
              <a:chExt cx="631596" cy="638963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化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6008179" y="785002"/>
              <a:ext cx="532503" cy="538714"/>
              <a:chOff x="2969443" y="848500"/>
              <a:chExt cx="631596" cy="638963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源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767863" y="785002"/>
              <a:ext cx="532503" cy="538714"/>
              <a:chOff x="2969443" y="848500"/>
              <a:chExt cx="631596" cy="638963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远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7527547" y="785002"/>
              <a:ext cx="532503" cy="538714"/>
              <a:chOff x="2969443" y="848500"/>
              <a:chExt cx="631596" cy="638963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流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8287232" y="785002"/>
              <a:ext cx="532503" cy="538714"/>
              <a:chOff x="2969443" y="848500"/>
              <a:chExt cx="631596" cy="638963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2969443" y="848500"/>
                <a:ext cx="631596" cy="62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长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9" name="文本框 38"/>
          <p:cNvSpPr txBox="1"/>
          <p:nvPr/>
        </p:nvSpPr>
        <p:spPr>
          <a:xfrm>
            <a:off x="2753812" y="4142854"/>
            <a:ext cx="645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艺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术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瑰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</a:t>
            </a:r>
            <a:endParaRPr lang="zh-CN" altLang="en-US" dirty="0">
              <a:solidFill>
                <a:srgbClr val="797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9082435" y="4667265"/>
            <a:ext cx="1789000" cy="1812221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9550871" y="2164421"/>
            <a:ext cx="2641128" cy="3884506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4163957" y="4785495"/>
            <a:ext cx="3988370" cy="307777"/>
            <a:chOff x="3897785" y="4454559"/>
            <a:chExt cx="3988370" cy="307777"/>
          </a:xfrm>
        </p:grpSpPr>
        <p:sp>
          <p:nvSpPr>
            <p:cNvPr id="42" name="文本框 41"/>
            <p:cNvSpPr txBox="1"/>
            <p:nvPr/>
          </p:nvSpPr>
          <p:spPr>
            <a:xfrm>
              <a:off x="3897785" y="4454559"/>
              <a:ext cx="1631536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</a:t>
              </a:r>
              <a:r>
                <a:rPr lang="zh-CN" altLang="en-US" sz="1400" dirty="0" smtClean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zh-CN" altLang="en-US" sz="14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PPT模板</a:t>
              </a:r>
              <a:endParaRPr lang="zh-CN" altLang="en-US" sz="14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796100" y="4454559"/>
              <a:ext cx="20900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汇报时间：</a:t>
              </a:r>
              <a:r>
                <a:rPr lang="en-US" altLang="zh-CN" sz="14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202X</a:t>
              </a:r>
              <a:r>
                <a:rPr lang="zh-CN" altLang="en-US" sz="14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4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sz="14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14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书法的渊源与发展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88323" y="2358001"/>
            <a:ext cx="3982077" cy="3879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auto">
              <a:lnSpc>
                <a:spcPct val="125000"/>
              </a:lnSpc>
              <a:buNone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是我国南北朝时期刻石的通称，大体可分为碑刻、墓志、造像题记和摩崖刻石四种。北魏书法是一种承前启后、继往开来的过渡性书法体系，对当时的隋和唐楷书体的形成产生了巨大影响。带有汉隶笔法，结体方严，笔画沉着，变化多端，美不胜收。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0" indent="0" fontAlgn="auto">
              <a:lnSpc>
                <a:spcPct val="125000"/>
              </a:lnSpc>
              <a:buNone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“龙门二十品”龙门二十品是指选自龙门石窟中北魏时期的二十方造像题记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,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是魏碑书法的代表。魏碑上承汉隶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,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下开唐楷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,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兼有隶楷两体之神韵。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52710" y="1298075"/>
            <a:ext cx="1815122" cy="936698"/>
            <a:chOff x="666821" y="1573434"/>
            <a:chExt cx="1815122" cy="936698"/>
          </a:xfrm>
        </p:grpSpPr>
        <p:pic>
          <p:nvPicPr>
            <p:cNvPr id="8" name="图片 7" descr="形状&#10;&#10;中度可信度描述已自动生成"/>
            <p:cNvPicPr>
              <a:picLocks noChangeAspect="1"/>
            </p:cNvPicPr>
            <p:nvPr/>
          </p:nvPicPr>
          <p:blipFill>
            <a:blip r:embed="rId4" cstate="screen"/>
            <a:srcRect t="3596" b="4081"/>
            <a:stretch>
              <a:fillRect/>
            </a:stretch>
          </p:blipFill>
          <p:spPr>
            <a:xfrm>
              <a:off x="666821" y="1573434"/>
              <a:ext cx="1815122" cy="93669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200481" y="1766580"/>
              <a:ext cx="74780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2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魏晋</a:t>
              </a:r>
              <a:endParaRPr lang="zh-CN" altLang="en-US" sz="22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8522087" y="2358001"/>
            <a:ext cx="3086149" cy="353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auto">
              <a:lnSpc>
                <a:spcPct val="125000"/>
              </a:lnSpc>
              <a:buNone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兼善隶、草、楷、行各体，精研体势，心摹手追，广采众长，备精诸体，冶于一炉，摆脱了汉魏笔风，自成一家，其书法平和自然，笔势委婉含蓄，遒美健秀，后人评曰：“飘若游云，矫若惊龙”、“龙跳天门，虎卧凰阁”、“天质自然，丰神盖代”，被后人誉为“书圣”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852624" y="1298075"/>
            <a:ext cx="2221763" cy="936698"/>
            <a:chOff x="666820" y="1573434"/>
            <a:chExt cx="2221763" cy="936698"/>
          </a:xfrm>
        </p:grpSpPr>
        <p:pic>
          <p:nvPicPr>
            <p:cNvPr id="12" name="图片 11" descr="形状&#10;&#10;中度可信度描述已自动生成"/>
            <p:cNvPicPr>
              <a:picLocks noChangeAspect="1"/>
            </p:cNvPicPr>
            <p:nvPr/>
          </p:nvPicPr>
          <p:blipFill>
            <a:blip r:embed="rId5" cstate="screen"/>
            <a:srcRect t="3596" b="4081"/>
            <a:stretch>
              <a:fillRect/>
            </a:stretch>
          </p:blipFill>
          <p:spPr>
            <a:xfrm>
              <a:off x="666820" y="1573434"/>
              <a:ext cx="2221763" cy="936698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69573" y="1766580"/>
              <a:ext cx="159358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fontAlgn="auto">
                <a:lnSpc>
                  <a:spcPct val="100000"/>
                </a:lnSpc>
                <a:buNone/>
              </a:pPr>
              <a:r>
                <a:rPr lang="zh-CN" altLang="en-US" sz="22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晋朝王羲之</a:t>
              </a:r>
              <a:endParaRPr lang="zh-CN" altLang="en-US" sz="22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14" descr="图片包含 箭头&#10;&#10;描述已自动生成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721794" y="2358001"/>
            <a:ext cx="3216529" cy="34433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书法的渊源与发展</a:t>
            </a:r>
            <a:endParaRPr lang="zh-CN" altLang="en-US" dirty="0"/>
          </a:p>
        </p:txBody>
      </p:sp>
      <p:pic>
        <p:nvPicPr>
          <p:cNvPr id="3" name="图片 2" descr="形状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0449" y="1244808"/>
            <a:ext cx="10731102" cy="532085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611086" y="1940226"/>
            <a:ext cx="49029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6350"/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《</a:t>
            </a: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兰亭集序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》</a:t>
            </a: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被称为“天下第一行书” </a:t>
            </a: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89462" y="2514039"/>
            <a:ext cx="8969829" cy="1455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此帖共二十八行，三百二十四字，章法、结构、笔法都很完美。东晋穆帝永和九年（公元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353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年）三月三日，王羲之与谢安、孙绰等四十一人，在山阴（今浙江绍兴）兰亭“修禊”，王羲之为他们的诗写的序文手稿。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《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兰亭序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》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中记叙兰亭周围山水之美和聚会的欢乐之情，抒发作者好景不长，生死无常的感慨。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89462" y="4187542"/>
            <a:ext cx="8969828" cy="1455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《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兰亭序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》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每一字都被王羲之创造出一个生命的形象，有筋骨血肉完足的丰驱，且赋予各自的秉性、精神、风仪：或坐、或卧、或行、或走、或舞、或歌，虽尺幅之内，群贤毕至，众相毕现。不仅表现在异字异构，而且更突出地表现在重字的别构上。序中有二十多个“之”字，无一雷同，各具独特的风韵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书法的渊源与发展</a:t>
            </a:r>
            <a:endParaRPr lang="zh-CN" altLang="en-US" dirty="0"/>
          </a:p>
        </p:txBody>
      </p:sp>
      <p:grpSp>
        <p:nvGrpSpPr>
          <p:cNvPr id="22" name="组合 21"/>
          <p:cNvGrpSpPr/>
          <p:nvPr/>
        </p:nvGrpSpPr>
        <p:grpSpPr>
          <a:xfrm>
            <a:off x="653355" y="1321913"/>
            <a:ext cx="11022767" cy="1455783"/>
            <a:chOff x="653355" y="1417709"/>
            <a:chExt cx="11022767" cy="1455783"/>
          </a:xfrm>
        </p:grpSpPr>
        <p:sp>
          <p:nvSpPr>
            <p:cNvPr id="4" name="文本框 3"/>
            <p:cNvSpPr txBox="1"/>
            <p:nvPr/>
          </p:nvSpPr>
          <p:spPr>
            <a:xfrm>
              <a:off x="653355" y="1478668"/>
              <a:ext cx="44413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6350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唐代书法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7" name="图片 6" descr="形状&#10;&#10;中度可信度描述已自动生成"/>
            <p:cNvPicPr>
              <a:picLocks noChangeAspect="1"/>
            </p:cNvPicPr>
            <p:nvPr/>
          </p:nvPicPr>
          <p:blipFill>
            <a:blip r:embed="rId4" cstate="screen"/>
            <a:srcRect l="-224" t="29552" r="59033" b="55316"/>
            <a:stretch>
              <a:fillRect/>
            </a:stretch>
          </p:blipFill>
          <p:spPr>
            <a:xfrm rot="16200000">
              <a:off x="709393" y="1961876"/>
              <a:ext cx="1166948" cy="248477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613369" y="1417709"/>
              <a:ext cx="10062753" cy="14557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在唐代，国力强盛，书道繁荣。唐代将楷书发展到极致，而篆、隶、行、草诸体皆有可观。中晚唐至五代狂草书家接踵而起，蔚为大观，盛极一时。成为草书发展史上非常重要的一环。僧人书风发生了很大的变化，书法家张旭生性放荡不羁，凭着其颠逸狂放的性格，将草书推向了更加热情奔放、狂逸宏博的艺术境界，完全摆脱了实用表义的功能，使书法成为了具有强烈抒情性的艺术门类。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3355" y="3056751"/>
            <a:ext cx="10815834" cy="1455783"/>
            <a:chOff x="653355" y="3048006"/>
            <a:chExt cx="10815834" cy="1455783"/>
          </a:xfrm>
        </p:grpSpPr>
        <p:sp>
          <p:nvSpPr>
            <p:cNvPr id="9" name="文本框 8"/>
            <p:cNvSpPr txBox="1"/>
            <p:nvPr/>
          </p:nvSpPr>
          <p:spPr>
            <a:xfrm>
              <a:off x="1613369" y="3048006"/>
              <a:ext cx="9855820" cy="14557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《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饮中八仙歌 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》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有“张旭三杯草圣传，脱帽露顶王公前，挥毫落纸如云烟。唐代书法家张旭，字伯高，与李白、贺知章等人共列饮中八仙之一。唐文宗曾下诏，以李白诗歌、裴旻剑舞、张旭草书为“三绝”。张旭是位极有个性的草书大家，他常喝得大醉，就呼叫狂走，然后落笔成书，甚至以头发蘸墨书写，故有“张颠”的雅称。后怀素继承和发展其笔法，并称“颠张醉素”。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53355" y="3048389"/>
              <a:ext cx="44413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6350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唐代书法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3" name="图片 12" descr="形状&#10;&#10;中度可信度描述已自动生成"/>
            <p:cNvPicPr>
              <a:picLocks noChangeAspect="1"/>
            </p:cNvPicPr>
            <p:nvPr/>
          </p:nvPicPr>
          <p:blipFill>
            <a:blip r:embed="rId4" cstate="screen"/>
            <a:srcRect l="-224" t="29552" r="59033" b="55316"/>
            <a:stretch>
              <a:fillRect/>
            </a:stretch>
          </p:blipFill>
          <p:spPr>
            <a:xfrm rot="16200000">
              <a:off x="709393" y="3531597"/>
              <a:ext cx="1166948" cy="248477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653355" y="4741488"/>
            <a:ext cx="10815834" cy="1323439"/>
            <a:chOff x="653355" y="4558603"/>
            <a:chExt cx="10815834" cy="1323439"/>
          </a:xfrm>
        </p:grpSpPr>
        <p:sp>
          <p:nvSpPr>
            <p:cNvPr id="15" name="文本框 14"/>
            <p:cNvSpPr txBox="1"/>
            <p:nvPr/>
          </p:nvSpPr>
          <p:spPr>
            <a:xfrm>
              <a:off x="653355" y="4558603"/>
              <a:ext cx="44413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6350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唐代书法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7" name="图片 16" descr="形状&#10;&#10;中度可信度描述已自动生成"/>
            <p:cNvPicPr>
              <a:picLocks noChangeAspect="1"/>
            </p:cNvPicPr>
            <p:nvPr/>
          </p:nvPicPr>
          <p:blipFill>
            <a:blip r:embed="rId4" cstate="screen"/>
            <a:srcRect l="-224" t="29552" r="59033" b="55316"/>
            <a:stretch>
              <a:fillRect/>
            </a:stretch>
          </p:blipFill>
          <p:spPr>
            <a:xfrm rot="16200000">
              <a:off x="709393" y="5067938"/>
              <a:ext cx="1166948" cy="248477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613369" y="4700833"/>
              <a:ext cx="9855820" cy="1109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怀素：十岁出家为僧，少时就爱好书法，贫穷无纸墨，他为练字种了一万多棵芭蕉，用蕉叶代纸。他性情疏放，锐意草书，却无心修禅，更饮酒吃肉，交结名士，与李白、颜真卿等都有交游。以“狂草”名世。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书法的渊源与发展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246129" y="1292718"/>
            <a:ext cx="43455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李白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《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草书歌行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》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中描绘了怀素表演时其奔放的书写及狂放性格的场面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394176" y="2273109"/>
            <a:ext cx="4014652" cy="3592562"/>
            <a:chOff x="7184571" y="2364101"/>
            <a:chExt cx="4014652" cy="3592562"/>
          </a:xfrm>
        </p:grpSpPr>
        <p:sp>
          <p:nvSpPr>
            <p:cNvPr id="8" name="文本框 7"/>
            <p:cNvSpPr txBox="1"/>
            <p:nvPr/>
          </p:nvSpPr>
          <p:spPr>
            <a:xfrm>
              <a:off x="7332617" y="2471651"/>
              <a:ext cx="3718560" cy="33774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八月九月天气凉，酒徒词客满高堂。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笺麻素绢排数箱，宣州石砚墨色光。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吾师醉后倚绳床，须臾扫尽数千张。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飘风骤雨惊飒飒，落花飞雪何茫茫。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起来向壁不停手，一行数字大如斗。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怳怳如闻神鬼惊，时时只见龙蛇走。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左盘又蹙如惊电，状同楚汉相攻战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湖南七郡凡几家，家家屏障书题遍。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7184571" y="2364101"/>
              <a:ext cx="4014652" cy="3592562"/>
            </a:xfrm>
            <a:prstGeom prst="roundRect">
              <a:avLst>
                <a:gd name="adj" fmla="val 3218"/>
              </a:avLst>
            </a:prstGeom>
            <a:noFill/>
            <a:ln w="19050">
              <a:solidFill>
                <a:srgbClr val="79747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7678795" y="1292718"/>
            <a:ext cx="43455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窦冀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《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怀素上人草书歌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》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为我们描绘了怀素题壁的壮观景象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826842" y="2273109"/>
            <a:ext cx="4014652" cy="3592562"/>
            <a:chOff x="7184571" y="2364101"/>
            <a:chExt cx="4014652" cy="3592562"/>
          </a:xfrm>
        </p:grpSpPr>
        <p:sp>
          <p:nvSpPr>
            <p:cNvPr id="20" name="文本框 19"/>
            <p:cNvSpPr txBox="1"/>
            <p:nvPr/>
          </p:nvSpPr>
          <p:spPr>
            <a:xfrm>
              <a:off x="7258594" y="3094898"/>
              <a:ext cx="3866606" cy="21309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“鱼笺绢素岂不贵，尺缣局蹙儿童戏。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粉壁长廊数十间，兴来小豁胸襟气。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长幼集，贤豪至，枕糟藉曲犹半醉。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忽然绝叫三五声，满壁纵横千万字。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吴兴张老尔莫颠，叶县公孙我何谓。” 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7184571" y="2364101"/>
              <a:ext cx="4014652" cy="3592562"/>
            </a:xfrm>
            <a:prstGeom prst="roundRect">
              <a:avLst>
                <a:gd name="adj" fmla="val 3218"/>
              </a:avLst>
            </a:prstGeom>
            <a:noFill/>
            <a:ln w="19050">
              <a:solidFill>
                <a:srgbClr val="79747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" name="图片 29" descr="图片包含 游戏机&#10;&#10;描述已自动生成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flipH="1">
            <a:off x="0" y="2236286"/>
            <a:ext cx="3561408" cy="34119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书法的渊源与发展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04806" y="1127637"/>
            <a:ext cx="11742928" cy="1148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唐柳公权：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擅长书法，为翰林院侍书学士。以楷书最著，与颜真卿齐名，人称颜柳。他上追魏、晋，下及初唐诸家笔法，又受到颜真卿的影响，创造了自己的柳派。其遒媚劲健的书体，可以与颜书的雄浑宽裕相媲美，后世有“颜筋柳骨”称誉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4806" y="2338124"/>
            <a:ext cx="11742928" cy="801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颜真卿：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唐代中期杰出书法家。唐京兆万年（今陕西西安）人，祖籍琅琊临沂。 他创立的“颜体”楷书与赵孟頫、柳公权、欧阳询并称“楷书四大家”。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4806" y="3202362"/>
            <a:ext cx="6096000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《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祭侄文稿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》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为天下第二行书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——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唐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·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颜真卿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4806" y="3634174"/>
            <a:ext cx="11742928" cy="1455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原迹现藏台湾故宫博物院。纵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28.2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厘米，横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72.3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厘米，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25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行，共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230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字。此帖本是颜真卿为自己的侄子写的一篇祭文草稿，他的侄子季明为叛军安禄山所残杀。这件作品原不是作为书法作品来写的，由于心情极度悲愤，情绪已难以平静，错桀之处增多，时有涂抹，但正因为如此，此幅字写得凝重峻涩而又神采飞动，笔势圆润雄奇，姿态横生，纯以神写，得自然之妙。所有的渴笔和牵带的地方都历历可见，能让人看出行笔的过程和笔锋变换之妙 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04806" y="5152438"/>
            <a:ext cx="11742928" cy="1148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米芾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: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北宋书法家，画家，书画理论家。 在书法上，他是“宋四书家” 之一，又首屈一指。其书体潇洒奔放，严于法度，他独创山水画中的“米家云山”之法，善以“模糊”的笔墨作云雾迷漫的江南景色，用大小错落的浓墨、焦墨、横点、点簇来再现层层山头，被世人称为“米点”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7" grpId="0"/>
      <p:bldP spid="11" grpId="0"/>
      <p:bldP spid="1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书法的渊源与发展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01505" y="1467774"/>
            <a:ext cx="207555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近代书法家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01506" y="2065052"/>
            <a:ext cx="2642913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齐白石(1864－1957)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701506" y="2511425"/>
            <a:ext cx="692785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出身贫寒，幼年辍学，牧牛读书。早年以雕花木工为生。直到二十七岁才有机会向文人名流学习书画，正式从艺。没有进过什么正规学堂，全靠超乎常人的勤奋，学文化，学绘画，终生不息。他一生作画不辍。画作达四万余幅，诗三千余首，印三千余方。其中，齐白石画过的乌就有三十多种；花卉八九十种；树木、虫鱼、蔬果、人物、走兽、器什、山水每项也达数十种。仅这笔数字就能让人望尘莫及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1506" y="4596130"/>
            <a:ext cx="2456557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周恩来(1898-1976)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1506" y="4976495"/>
            <a:ext cx="684911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周恩来(1898-1976) 的书法被卓著的政绩所掩。他那沉着凝重、雄俊伟茂的行书与毛泽东潇洒险峻、奇逸开张的草书，堪称新中国第一代领导人书法艺术中的两枝奇葩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7619173" y="1698606"/>
            <a:ext cx="4275667" cy="40938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8" grpId="0"/>
      <p:bldP spid="9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书法的渊源与发展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543831" y="2000150"/>
            <a:ext cx="3065509" cy="3271719"/>
            <a:chOff x="748525" y="1634966"/>
            <a:chExt cx="3065509" cy="3271719"/>
          </a:xfrm>
        </p:grpSpPr>
        <p:sp>
          <p:nvSpPr>
            <p:cNvPr id="8" name="文本框 7"/>
            <p:cNvSpPr txBox="1"/>
            <p:nvPr/>
          </p:nvSpPr>
          <p:spPr>
            <a:xfrm>
              <a:off x="1263273" y="3009215"/>
              <a:ext cx="203601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近代书法家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endParaRPr>
            </a:p>
          </p:txBody>
        </p:sp>
        <p:pic>
          <p:nvPicPr>
            <p:cNvPr id="14" name="图片 13" descr="形状&#10;&#10;低可信度描述已自动生成"/>
            <p:cNvPicPr>
              <a:picLocks noChangeAspect="1"/>
            </p:cNvPicPr>
            <p:nvPr/>
          </p:nvPicPr>
          <p:blipFill>
            <a:blip r:embed="rId4" cstate="screen"/>
            <a:srcRect l="13278" t="12411" r="13556" b="9500"/>
            <a:stretch>
              <a:fillRect/>
            </a:stretch>
          </p:blipFill>
          <p:spPr>
            <a:xfrm>
              <a:off x="748525" y="1634966"/>
              <a:ext cx="3065509" cy="3271719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4617084" y="1818005"/>
            <a:ext cx="23215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鲁迅（1881～1936）</a:t>
            </a:r>
            <a:endParaRPr lang="zh-CN" altLang="en-US" dirty="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17084" y="2230755"/>
            <a:ext cx="734250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原名周树人，浙江绍兴人。中国现代伟大的文学家和翻译家和新文学运动的奠基人。书法上的造诣极高。他早年抄写过很长时间的古碑，并热衷于搜寻碑帖拓片，对书法、美术有着很高的鉴赏力。他的书法古雅厚重，文人气十足。在一次拍卖会上，鲁迅的一页手稿曾被卖到4万元人民币。 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17085" y="4055740"/>
            <a:ext cx="23215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毛泽东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617085" y="4424040"/>
            <a:ext cx="734250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  <a:spcBef>
                <a:spcPct val="0"/>
              </a:spcBef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毛泽东的书法和诗意极为融洽，浑然一体，豪迈、苍凉、委婉、激越，风雨雷电、水流花开、天地肝胆、大泽龙蛇，博大的心胸、纯美的诗情，毛泽东凭手中的长锋狼毫笔，在尺幅间、时空中，留下了人间正道、男儿意气、云水襟怀和审美理想。 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10" name="图片 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1" y="4800641"/>
            <a:ext cx="7284703" cy="2231684"/>
          </a:xfrm>
          <a:prstGeom prst="rect">
            <a:avLst/>
          </a:prstGeom>
        </p:spPr>
      </p:pic>
      <p:pic>
        <p:nvPicPr>
          <p:cNvPr id="12" name="图片 11" descr="在黑暗中&#10;&#10;中度可信度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1" y="4454559"/>
            <a:ext cx="12192000" cy="24034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39897" y="1921688"/>
            <a:ext cx="991220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500" dirty="0">
                <a:latin typeface="华文行楷" panose="02010800040101010101" pitchFamily="2" charset="-122"/>
                <a:ea typeface="华文行楷" panose="02010800040101010101" pitchFamily="2" charset="-122"/>
              </a:rPr>
              <a:t>练习前的准备</a:t>
            </a:r>
            <a:endParaRPr lang="zh-CN" altLang="en-US" sz="125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070065" y="1049124"/>
            <a:ext cx="2051871" cy="538714"/>
            <a:chOff x="2969443" y="785002"/>
            <a:chExt cx="2051871" cy="538714"/>
          </a:xfrm>
        </p:grpSpPr>
        <p:grpSp>
          <p:nvGrpSpPr>
            <p:cNvPr id="6" name="组合 5"/>
            <p:cNvGrpSpPr/>
            <p:nvPr/>
          </p:nvGrpSpPr>
          <p:grpSpPr>
            <a:xfrm>
              <a:off x="2969443" y="785002"/>
              <a:ext cx="532503" cy="538714"/>
              <a:chOff x="2969443" y="848500"/>
              <a:chExt cx="631596" cy="638963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29127" y="785002"/>
              <a:ext cx="532503" cy="538714"/>
              <a:chOff x="2969443" y="848500"/>
              <a:chExt cx="631596" cy="638963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2969443" y="848500"/>
                <a:ext cx="631596" cy="62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叁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488811" y="785002"/>
              <a:ext cx="532503" cy="538714"/>
              <a:chOff x="2969443" y="848500"/>
              <a:chExt cx="631596" cy="638963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969443" y="848500"/>
                <a:ext cx="631596" cy="62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章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9" name="文本框 38"/>
          <p:cNvSpPr txBox="1"/>
          <p:nvPr/>
        </p:nvSpPr>
        <p:spPr>
          <a:xfrm>
            <a:off x="2867402" y="4124892"/>
            <a:ext cx="645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艺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术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瑰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</a:t>
            </a:r>
            <a:endParaRPr lang="zh-CN" altLang="en-US" dirty="0">
              <a:solidFill>
                <a:srgbClr val="797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9082435" y="4667265"/>
            <a:ext cx="1789000" cy="1812221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9550871" y="2164421"/>
            <a:ext cx="2641128" cy="38845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练习前的准备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488315" y="1461561"/>
            <a:ext cx="9156700" cy="3770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学写毛笔字之前，首先得准备必备工具，那就是 “文房四宝”和碑贴。</a:t>
            </a:r>
            <a:endParaRPr lang="zh-CN" altLang="en-US" sz="2000" dirty="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00244" y="3644482"/>
            <a:ext cx="1448435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湖笔（浙江省湖州)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38899" y="3644482"/>
            <a:ext cx="1379220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25000"/>
              </a:lnSpc>
              <a:buClrTx/>
              <a:buSzTx/>
              <a:buFontTx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徽墨（安徽省徽州)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61704" y="3644482"/>
            <a:ext cx="1412240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25000"/>
              </a:lnSpc>
              <a:buClrTx/>
              <a:buSzTx/>
              <a:buFontTx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宣纸（安徽省宣州)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138142" y="3644482"/>
            <a:ext cx="1392555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端砚（广东省肇庆，古称端州）</a:t>
            </a:r>
            <a:endParaRPr lang="zh-CN" altLang="en-US" sz="2000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101879" y="3644482"/>
            <a:ext cx="1710055" cy="18020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楷书字贴（以颜体、柳体楷书或曹全碑、乙瑛碑等隶书为佳）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338369" y="2338286"/>
            <a:ext cx="972185" cy="972185"/>
            <a:chOff x="1143635" y="2456815"/>
            <a:chExt cx="972185" cy="972185"/>
          </a:xfrm>
        </p:grpSpPr>
        <p:pic>
          <p:nvPicPr>
            <p:cNvPr id="19" name="图片 18" descr="形状&#10;&#10;低可信度描述已自动生成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3635" y="2456815"/>
              <a:ext cx="972185" cy="972185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336193" y="2712074"/>
              <a:ext cx="4910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壹</a:t>
              </a:r>
              <a:endParaRPr lang="zh-CN" altLang="en-US" sz="24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242417" y="2338286"/>
            <a:ext cx="972185" cy="972185"/>
            <a:chOff x="3047683" y="2456815"/>
            <a:chExt cx="972185" cy="972185"/>
          </a:xfrm>
        </p:grpSpPr>
        <p:pic>
          <p:nvPicPr>
            <p:cNvPr id="6" name="图片 5" descr="形状&#10;&#10;低可信度描述已自动生成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7683" y="2456815"/>
              <a:ext cx="972185" cy="972185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3282950" y="2712074"/>
              <a:ext cx="4910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贰</a:t>
              </a:r>
              <a:endParaRPr lang="zh-CN" altLang="en-US" sz="24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381732" y="2270341"/>
            <a:ext cx="972185" cy="972185"/>
            <a:chOff x="5186998" y="2388870"/>
            <a:chExt cx="972185" cy="972185"/>
          </a:xfrm>
        </p:grpSpPr>
        <p:pic>
          <p:nvPicPr>
            <p:cNvPr id="9" name="图片 8" descr="形状&#10;&#10;低可信度描述已自动生成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6998" y="2388870"/>
              <a:ext cx="972185" cy="972185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5425226" y="2678205"/>
              <a:ext cx="4910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叁</a:t>
              </a:r>
              <a:endParaRPr lang="zh-CN" altLang="en-US" sz="24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348327" y="2270341"/>
            <a:ext cx="972185" cy="972185"/>
            <a:chOff x="7153593" y="2388870"/>
            <a:chExt cx="972185" cy="972185"/>
          </a:xfrm>
        </p:grpSpPr>
        <p:pic>
          <p:nvPicPr>
            <p:cNvPr id="10" name="图片 9" descr="形状&#10;&#10;低可信度描述已自动生成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53593" y="2388870"/>
              <a:ext cx="972185" cy="972185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7369333" y="2644129"/>
              <a:ext cx="4910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肆</a:t>
              </a:r>
              <a:endParaRPr lang="zh-CN" altLang="en-US" sz="24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470814" y="2270341"/>
            <a:ext cx="972185" cy="972185"/>
            <a:chOff x="9276080" y="2388870"/>
            <a:chExt cx="972185" cy="972185"/>
          </a:xfrm>
        </p:grpSpPr>
        <p:pic>
          <p:nvPicPr>
            <p:cNvPr id="12" name="图片 11" descr="形状&#10;&#10;低可信度描述已自动生成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76080" y="2388870"/>
              <a:ext cx="972185" cy="972185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9516638" y="2644129"/>
              <a:ext cx="4910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伍</a:t>
              </a:r>
              <a:endParaRPr lang="zh-CN" altLang="en-US" sz="24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36512" y="4764268"/>
            <a:ext cx="3148084" cy="161911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908339" y="4319337"/>
            <a:ext cx="2343901" cy="19307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3" grpId="2"/>
      <p:bldP spid="8" grpId="2"/>
      <p:bldP spid="14" grpId="2"/>
      <p:bldP spid="15" grpId="2"/>
      <p:bldP spid="18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练习前的准备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488315" y="1965960"/>
            <a:ext cx="11196320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毛笔的笔头都是用动物的毫毛加工所制。以笔毫弹性强弱的不同来进行分类。一般分为硬毫笔、软毫笔与兼毫笔三种。古人对毛笔有“尖”、 “齐”、“圆”、 “健” “四德”标准。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344126" y="823100"/>
            <a:ext cx="3503748" cy="1002113"/>
            <a:chOff x="318444" y="1478138"/>
            <a:chExt cx="3503748" cy="1002113"/>
          </a:xfrm>
        </p:grpSpPr>
        <p:pic>
          <p:nvPicPr>
            <p:cNvPr id="4" name="图片 3" descr="形状&#10;&#10;中度可信度描述已自动生成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screen"/>
            <a:srcRect t="55987" r="58939" b="27569"/>
            <a:stretch>
              <a:fillRect/>
            </a:stretch>
          </p:blipFill>
          <p:spPr>
            <a:xfrm>
              <a:off x="318444" y="1478138"/>
              <a:ext cx="3503748" cy="1002113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912258" y="1886207"/>
              <a:ext cx="1661922" cy="429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2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毛笔的选购</a:t>
              </a:r>
              <a:endParaRPr lang="zh-CN" altLang="en-US" sz="22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21995" y="3057525"/>
            <a:ext cx="999490" cy="969645"/>
            <a:chOff x="318443" y="1571154"/>
            <a:chExt cx="645737" cy="626349"/>
          </a:xfrm>
        </p:grpSpPr>
        <p:pic>
          <p:nvPicPr>
            <p:cNvPr id="21" name="图片 20" descr="形状&#10;&#10;低可信度描述已自动生成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 cstate="screen"/>
            <a:srcRect l="2702" t="7132" r="8410" b="6649"/>
            <a:stretch>
              <a:fillRect/>
            </a:stretch>
          </p:blipFill>
          <p:spPr>
            <a:xfrm>
              <a:off x="318443" y="1571154"/>
              <a:ext cx="645737" cy="626349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>
              <p:custDataLst>
                <p:tags r:id="rId9"/>
              </p:custDataLst>
            </p:nvPr>
          </p:nvSpPr>
          <p:spPr>
            <a:xfrm>
              <a:off x="472365" y="1745401"/>
              <a:ext cx="398166" cy="277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尖</a:t>
              </a:r>
              <a:endPara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588010" y="4105910"/>
            <a:ext cx="1267460" cy="161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10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指笔头要尖，也就是笔毫凝聚在一起时要锋利。</a:t>
            </a:r>
            <a:endParaRPr lang="zh-CN" altLang="en-US" sz="2000">
              <a:sym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555365" y="3057525"/>
            <a:ext cx="999490" cy="969645"/>
            <a:chOff x="318443" y="1571154"/>
            <a:chExt cx="645737" cy="626349"/>
          </a:xfrm>
        </p:grpSpPr>
        <p:pic>
          <p:nvPicPr>
            <p:cNvPr id="27" name="图片 26" descr="形状&#10;&#10;低可信度描述已自动生成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8" cstate="screen"/>
            <a:srcRect l="2702" t="7132" r="8410" b="6649"/>
            <a:stretch>
              <a:fillRect/>
            </a:stretch>
          </p:blipFill>
          <p:spPr>
            <a:xfrm>
              <a:off x="318443" y="1571154"/>
              <a:ext cx="645737" cy="626349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>
              <p:custDataLst>
                <p:tags r:id="rId11"/>
              </p:custDataLst>
            </p:nvPr>
          </p:nvSpPr>
          <p:spPr>
            <a:xfrm>
              <a:off x="472365" y="1745401"/>
              <a:ext cx="398166" cy="277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齐</a:t>
              </a:r>
              <a:endPara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821487" y="3057525"/>
            <a:ext cx="999490" cy="969645"/>
            <a:chOff x="318443" y="1571154"/>
            <a:chExt cx="645737" cy="626349"/>
          </a:xfrm>
        </p:grpSpPr>
        <p:pic>
          <p:nvPicPr>
            <p:cNvPr id="31" name="图片 30" descr="形状&#10;&#10;低可信度描述已自动生成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8" cstate="screen"/>
            <a:srcRect l="2702" t="7132" r="8410" b="6649"/>
            <a:stretch>
              <a:fillRect/>
            </a:stretch>
          </p:blipFill>
          <p:spPr>
            <a:xfrm>
              <a:off x="318443" y="1571154"/>
              <a:ext cx="645737" cy="626349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>
              <p:custDataLst>
                <p:tags r:id="rId13"/>
              </p:custDataLst>
            </p:nvPr>
          </p:nvSpPr>
          <p:spPr>
            <a:xfrm>
              <a:off x="472365" y="1745401"/>
              <a:ext cx="398166" cy="277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圆</a:t>
              </a:r>
              <a:endPara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704387" y="3057525"/>
            <a:ext cx="999490" cy="969645"/>
            <a:chOff x="318443" y="1571154"/>
            <a:chExt cx="645737" cy="626349"/>
          </a:xfrm>
        </p:grpSpPr>
        <p:pic>
          <p:nvPicPr>
            <p:cNvPr id="38" name="图片 37" descr="形状&#10;&#10;低可信度描述已自动生成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8" cstate="screen"/>
            <a:srcRect l="2702" t="7132" r="8410" b="6649"/>
            <a:stretch>
              <a:fillRect/>
            </a:stretch>
          </p:blipFill>
          <p:spPr>
            <a:xfrm>
              <a:off x="318443" y="1571154"/>
              <a:ext cx="645737" cy="626349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>
              <p:custDataLst>
                <p:tags r:id="rId15"/>
              </p:custDataLst>
            </p:nvPr>
          </p:nvSpPr>
          <p:spPr>
            <a:xfrm>
              <a:off x="472365" y="1745401"/>
              <a:ext cx="398166" cy="277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健</a:t>
              </a:r>
              <a:endPara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576830" y="4105910"/>
            <a:ext cx="295656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10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指笔发开以后，笔毫的长度要内外一致。将发开的笔用手指把笔毫捏扁，使笔尖如油画笔似的呈扁平状，可清晰的看清笔毛的长度，好的笔应该齐平划一，书写时齐心合力，笔画圆满，起倒自如。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268085" y="4105910"/>
            <a:ext cx="2106295" cy="222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10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指笔的四周要圆壮饱满，成圆锥状，不可在某一弧面上有缺陷或凹槽，不然，写到这一面时笔画就会出现缺角，不够圆满。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997950" y="4105910"/>
            <a:ext cx="2412365" cy="222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10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指笔毫要有弹性，笔力挺健。笔按下去，笔毫铺开；笔提起来，笔毫自然回复到凝聚状。差的笔按下后就聚不起来，说明杂毛多，笔力不健。 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23" grpId="2"/>
      <p:bldP spid="42" grpId="2"/>
      <p:bldP spid="43" grpId="2"/>
      <p:bldP spid="4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10" name="图片 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1" y="4800641"/>
            <a:ext cx="7284703" cy="2231684"/>
          </a:xfrm>
          <a:prstGeom prst="rect">
            <a:avLst/>
          </a:prstGeom>
        </p:spPr>
      </p:pic>
      <p:pic>
        <p:nvPicPr>
          <p:cNvPr id="12" name="图片 11" descr="在黑暗中&#10;&#10;中度可信度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1" y="4454559"/>
            <a:ext cx="12192000" cy="24034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11618" y="781044"/>
            <a:ext cx="167871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500" dirty="0">
                <a:latin typeface="华文行楷" panose="02010800040101010101" pitchFamily="2" charset="-122"/>
                <a:ea typeface="华文行楷" panose="02010800040101010101" pitchFamily="2" charset="-122"/>
              </a:rPr>
              <a:t>目</a:t>
            </a:r>
            <a:endParaRPr lang="en-US" altLang="zh-CN" sz="125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9082435" y="4667265"/>
            <a:ext cx="1789000" cy="1812221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9550871" y="2164421"/>
            <a:ext cx="2641128" cy="3884506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950977" y="2588910"/>
            <a:ext cx="167871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500" dirty="0">
                <a:latin typeface="华文行楷" panose="02010800040101010101" pitchFamily="2" charset="-122"/>
                <a:ea typeface="华文行楷" panose="02010800040101010101" pitchFamily="2" charset="-122"/>
              </a:rPr>
              <a:t>录</a:t>
            </a:r>
            <a:endParaRPr lang="en-US" altLang="zh-CN" sz="125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911364" y="648046"/>
            <a:ext cx="3864993" cy="708390"/>
            <a:chOff x="4911364" y="450079"/>
            <a:chExt cx="3864993" cy="708390"/>
          </a:xfrm>
        </p:grpSpPr>
        <p:grpSp>
          <p:nvGrpSpPr>
            <p:cNvPr id="28" name="组合 27"/>
            <p:cNvGrpSpPr/>
            <p:nvPr/>
          </p:nvGrpSpPr>
          <p:grpSpPr>
            <a:xfrm>
              <a:off x="4911364" y="450079"/>
              <a:ext cx="730317" cy="708390"/>
              <a:chOff x="4515438" y="781045"/>
              <a:chExt cx="730317" cy="708390"/>
            </a:xfrm>
          </p:grpSpPr>
          <p:pic>
            <p:nvPicPr>
              <p:cNvPr id="26" name="图片 25" descr="形状&#10;&#10;低可信度描述已自动生成"/>
              <p:cNvPicPr>
                <a:picLocks noChangeAspect="1"/>
              </p:cNvPicPr>
              <p:nvPr/>
            </p:nvPicPr>
            <p:blipFill>
              <a:blip r:embed="rId6" cstate="screen"/>
              <a:srcRect l="2702" t="7132" r="8410" b="6649"/>
              <a:stretch>
                <a:fillRect/>
              </a:stretch>
            </p:blipFill>
            <p:spPr>
              <a:xfrm>
                <a:off x="4515438" y="781045"/>
                <a:ext cx="730317" cy="708390"/>
              </a:xfrm>
              <a:prstGeom prst="rect">
                <a:avLst/>
              </a:prstGeom>
            </p:spPr>
          </p:pic>
          <p:sp>
            <p:nvSpPr>
              <p:cNvPr id="27" name="文本框 26"/>
              <p:cNvSpPr txBox="1"/>
              <p:nvPr/>
            </p:nvSpPr>
            <p:spPr>
              <a:xfrm>
                <a:off x="4600018" y="873630"/>
                <a:ext cx="5611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壹</a:t>
                </a:r>
                <a:endParaRPr lang="zh-CN" altLang="en-US" sz="2800" dirty="0"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5811104" y="481109"/>
              <a:ext cx="296525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中国书法内涵</a:t>
              </a:r>
              <a:endPara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911364" y="1456681"/>
            <a:ext cx="4873661" cy="708390"/>
            <a:chOff x="4911364" y="1258714"/>
            <a:chExt cx="4873661" cy="708390"/>
          </a:xfrm>
        </p:grpSpPr>
        <p:grpSp>
          <p:nvGrpSpPr>
            <p:cNvPr id="31" name="组合 30"/>
            <p:cNvGrpSpPr/>
            <p:nvPr/>
          </p:nvGrpSpPr>
          <p:grpSpPr>
            <a:xfrm>
              <a:off x="4911364" y="1258714"/>
              <a:ext cx="730317" cy="708390"/>
              <a:chOff x="4515438" y="781045"/>
              <a:chExt cx="730317" cy="708390"/>
            </a:xfrm>
          </p:grpSpPr>
          <p:pic>
            <p:nvPicPr>
              <p:cNvPr id="45" name="图片 44" descr="形状&#10;&#10;低可信度描述已自动生成"/>
              <p:cNvPicPr>
                <a:picLocks noChangeAspect="1"/>
              </p:cNvPicPr>
              <p:nvPr/>
            </p:nvPicPr>
            <p:blipFill>
              <a:blip r:embed="rId6" cstate="screen"/>
              <a:srcRect l="2702" t="7132" r="8410" b="6649"/>
              <a:stretch>
                <a:fillRect/>
              </a:stretch>
            </p:blipFill>
            <p:spPr>
              <a:xfrm>
                <a:off x="4515438" y="781045"/>
                <a:ext cx="730317" cy="708390"/>
              </a:xfrm>
              <a:prstGeom prst="rect">
                <a:avLst/>
              </a:prstGeom>
            </p:spPr>
          </p:pic>
          <p:sp>
            <p:nvSpPr>
              <p:cNvPr id="46" name="文本框 45"/>
              <p:cNvSpPr txBox="1"/>
              <p:nvPr/>
            </p:nvSpPr>
            <p:spPr>
              <a:xfrm>
                <a:off x="4600018" y="873630"/>
                <a:ext cx="5611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贰</a:t>
                </a:r>
                <a:endParaRPr lang="zh-CN" altLang="en-US" sz="2800" dirty="0"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  <p:sp>
          <p:nvSpPr>
            <p:cNvPr id="47" name="文本框 46"/>
            <p:cNvSpPr txBox="1"/>
            <p:nvPr/>
          </p:nvSpPr>
          <p:spPr>
            <a:xfrm>
              <a:off x="5811104" y="1289744"/>
              <a:ext cx="397392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书法的渊源与发展</a:t>
              </a:r>
              <a:endPara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911364" y="2265316"/>
            <a:ext cx="4873661" cy="708390"/>
            <a:chOff x="4911364" y="2067349"/>
            <a:chExt cx="4873661" cy="708390"/>
          </a:xfrm>
        </p:grpSpPr>
        <p:grpSp>
          <p:nvGrpSpPr>
            <p:cNvPr id="48" name="组合 47"/>
            <p:cNvGrpSpPr/>
            <p:nvPr/>
          </p:nvGrpSpPr>
          <p:grpSpPr>
            <a:xfrm>
              <a:off x="4911364" y="2067349"/>
              <a:ext cx="730317" cy="708390"/>
              <a:chOff x="4515438" y="781045"/>
              <a:chExt cx="730317" cy="708390"/>
            </a:xfrm>
          </p:grpSpPr>
          <p:pic>
            <p:nvPicPr>
              <p:cNvPr id="49" name="图片 48" descr="形状&#10;&#10;低可信度描述已自动生成"/>
              <p:cNvPicPr>
                <a:picLocks noChangeAspect="1"/>
              </p:cNvPicPr>
              <p:nvPr/>
            </p:nvPicPr>
            <p:blipFill>
              <a:blip r:embed="rId6" cstate="screen"/>
              <a:srcRect l="2702" t="7132" r="8410" b="6649"/>
              <a:stretch>
                <a:fillRect/>
              </a:stretch>
            </p:blipFill>
            <p:spPr>
              <a:xfrm>
                <a:off x="4515438" y="781045"/>
                <a:ext cx="730317" cy="708390"/>
              </a:xfrm>
              <a:prstGeom prst="rect">
                <a:avLst/>
              </a:prstGeom>
            </p:spPr>
          </p:pic>
          <p:sp>
            <p:nvSpPr>
              <p:cNvPr id="50" name="文本框 49"/>
              <p:cNvSpPr txBox="1"/>
              <p:nvPr/>
            </p:nvSpPr>
            <p:spPr>
              <a:xfrm>
                <a:off x="4600018" y="873630"/>
                <a:ext cx="5611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叁</a:t>
                </a:r>
                <a:endParaRPr lang="zh-CN" altLang="en-US" sz="2800" dirty="0"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5811104" y="2098379"/>
              <a:ext cx="397392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练习前的准备</a:t>
              </a:r>
              <a:endPara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911364" y="3073951"/>
            <a:ext cx="4873661" cy="708390"/>
            <a:chOff x="4911364" y="2875984"/>
            <a:chExt cx="4873661" cy="708390"/>
          </a:xfrm>
        </p:grpSpPr>
        <p:grpSp>
          <p:nvGrpSpPr>
            <p:cNvPr id="52" name="组合 51"/>
            <p:cNvGrpSpPr/>
            <p:nvPr/>
          </p:nvGrpSpPr>
          <p:grpSpPr>
            <a:xfrm>
              <a:off x="4911364" y="2875984"/>
              <a:ext cx="730317" cy="708390"/>
              <a:chOff x="4515438" y="781045"/>
              <a:chExt cx="730317" cy="708390"/>
            </a:xfrm>
          </p:grpSpPr>
          <p:pic>
            <p:nvPicPr>
              <p:cNvPr id="53" name="图片 52" descr="形状&#10;&#10;低可信度描述已自动生成"/>
              <p:cNvPicPr>
                <a:picLocks noChangeAspect="1"/>
              </p:cNvPicPr>
              <p:nvPr/>
            </p:nvPicPr>
            <p:blipFill>
              <a:blip r:embed="rId6" cstate="screen"/>
              <a:srcRect l="2702" t="7132" r="8410" b="6649"/>
              <a:stretch>
                <a:fillRect/>
              </a:stretch>
            </p:blipFill>
            <p:spPr>
              <a:xfrm>
                <a:off x="4515438" y="781045"/>
                <a:ext cx="730317" cy="708390"/>
              </a:xfrm>
              <a:prstGeom prst="rect">
                <a:avLst/>
              </a:prstGeom>
            </p:spPr>
          </p:pic>
          <p:sp>
            <p:nvSpPr>
              <p:cNvPr id="54" name="文本框 53"/>
              <p:cNvSpPr txBox="1"/>
              <p:nvPr/>
            </p:nvSpPr>
            <p:spPr>
              <a:xfrm>
                <a:off x="4600018" y="873630"/>
                <a:ext cx="5611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肆</a:t>
                </a:r>
                <a:endParaRPr lang="zh-CN" altLang="en-US" sz="2800" dirty="0"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  <p:sp>
          <p:nvSpPr>
            <p:cNvPr id="55" name="文本框 54"/>
            <p:cNvSpPr txBox="1"/>
            <p:nvPr/>
          </p:nvSpPr>
          <p:spPr>
            <a:xfrm>
              <a:off x="5811104" y="2907014"/>
              <a:ext cx="397392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执笔的方法</a:t>
              </a:r>
              <a:endPara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911364" y="3882586"/>
            <a:ext cx="4873661" cy="708390"/>
            <a:chOff x="4911364" y="3684619"/>
            <a:chExt cx="4873661" cy="708390"/>
          </a:xfrm>
        </p:grpSpPr>
        <p:grpSp>
          <p:nvGrpSpPr>
            <p:cNvPr id="56" name="组合 55"/>
            <p:cNvGrpSpPr/>
            <p:nvPr/>
          </p:nvGrpSpPr>
          <p:grpSpPr>
            <a:xfrm>
              <a:off x="4911364" y="3684619"/>
              <a:ext cx="730317" cy="708390"/>
              <a:chOff x="4515438" y="781045"/>
              <a:chExt cx="730317" cy="708390"/>
            </a:xfrm>
          </p:grpSpPr>
          <p:pic>
            <p:nvPicPr>
              <p:cNvPr id="57" name="图片 56" descr="形状&#10;&#10;低可信度描述已自动生成"/>
              <p:cNvPicPr>
                <a:picLocks noChangeAspect="1"/>
              </p:cNvPicPr>
              <p:nvPr/>
            </p:nvPicPr>
            <p:blipFill>
              <a:blip r:embed="rId6" cstate="screen"/>
              <a:srcRect l="2702" t="7132" r="8410" b="6649"/>
              <a:stretch>
                <a:fillRect/>
              </a:stretch>
            </p:blipFill>
            <p:spPr>
              <a:xfrm>
                <a:off x="4515438" y="781045"/>
                <a:ext cx="730317" cy="708390"/>
              </a:xfrm>
              <a:prstGeom prst="rect">
                <a:avLst/>
              </a:prstGeom>
            </p:spPr>
          </p:pic>
          <p:sp>
            <p:nvSpPr>
              <p:cNvPr id="58" name="文本框 57"/>
              <p:cNvSpPr txBox="1"/>
              <p:nvPr/>
            </p:nvSpPr>
            <p:spPr>
              <a:xfrm>
                <a:off x="4600018" y="873630"/>
                <a:ext cx="5611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伍</a:t>
                </a:r>
                <a:endParaRPr lang="zh-CN" altLang="en-US" sz="2800" dirty="0"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5811104" y="3715649"/>
              <a:ext cx="397392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运笔基本方法</a:t>
              </a:r>
              <a:endPara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911364" y="4691219"/>
            <a:ext cx="4873661" cy="708390"/>
            <a:chOff x="4911364" y="4493252"/>
            <a:chExt cx="4873661" cy="708390"/>
          </a:xfrm>
        </p:grpSpPr>
        <p:grpSp>
          <p:nvGrpSpPr>
            <p:cNvPr id="60" name="组合 59"/>
            <p:cNvGrpSpPr/>
            <p:nvPr/>
          </p:nvGrpSpPr>
          <p:grpSpPr>
            <a:xfrm>
              <a:off x="4911364" y="4493252"/>
              <a:ext cx="730317" cy="708390"/>
              <a:chOff x="4515438" y="781045"/>
              <a:chExt cx="730317" cy="708390"/>
            </a:xfrm>
          </p:grpSpPr>
          <p:pic>
            <p:nvPicPr>
              <p:cNvPr id="61" name="图片 60" descr="形状&#10;&#10;低可信度描述已自动生成"/>
              <p:cNvPicPr>
                <a:picLocks noChangeAspect="1"/>
              </p:cNvPicPr>
              <p:nvPr/>
            </p:nvPicPr>
            <p:blipFill>
              <a:blip r:embed="rId6" cstate="screen"/>
              <a:srcRect l="2702" t="7132" r="8410" b="6649"/>
              <a:stretch>
                <a:fillRect/>
              </a:stretch>
            </p:blipFill>
            <p:spPr>
              <a:xfrm>
                <a:off x="4515438" y="781045"/>
                <a:ext cx="730317" cy="708390"/>
              </a:xfrm>
              <a:prstGeom prst="rect">
                <a:avLst/>
              </a:prstGeom>
            </p:spPr>
          </p:pic>
          <p:sp>
            <p:nvSpPr>
              <p:cNvPr id="62" name="文本框 61"/>
              <p:cNvSpPr txBox="1"/>
              <p:nvPr/>
            </p:nvSpPr>
            <p:spPr>
              <a:xfrm>
                <a:off x="4600018" y="873630"/>
                <a:ext cx="5611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陆</a:t>
                </a:r>
                <a:endParaRPr lang="zh-CN" altLang="en-US" sz="2800" dirty="0"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  <p:sp>
          <p:nvSpPr>
            <p:cNvPr id="63" name="文本框 62"/>
            <p:cNvSpPr txBox="1"/>
            <p:nvPr/>
          </p:nvSpPr>
          <p:spPr>
            <a:xfrm>
              <a:off x="5811104" y="4524282"/>
              <a:ext cx="397392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注意事项</a:t>
              </a:r>
              <a:endPara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39" name="TextBox 4"/>
          <p:cNvSpPr txBox="1"/>
          <p:nvPr/>
        </p:nvSpPr>
        <p:spPr>
          <a:xfrm>
            <a:off x="0" y="5"/>
            <a:ext cx="604867" cy="13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35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练习前的准备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4344126" y="823100"/>
            <a:ext cx="3503748" cy="1002113"/>
            <a:chOff x="318444" y="1478138"/>
            <a:chExt cx="3503748" cy="1002113"/>
          </a:xfrm>
        </p:grpSpPr>
        <p:pic>
          <p:nvPicPr>
            <p:cNvPr id="4" name="图片 3" descr="形状&#10;&#10;中度可信度描述已自动生成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screen"/>
            <a:srcRect t="55987" r="58939" b="27569"/>
            <a:stretch>
              <a:fillRect/>
            </a:stretch>
          </p:blipFill>
          <p:spPr>
            <a:xfrm>
              <a:off x="318444" y="1478138"/>
              <a:ext cx="3503748" cy="1002113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868989" y="1886443"/>
              <a:ext cx="1944370" cy="429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2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墨的种类选择</a:t>
              </a:r>
              <a:endParaRPr lang="zh-CN" altLang="en-US" sz="22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216660" y="2047240"/>
            <a:ext cx="8431530" cy="783590"/>
            <a:chOff x="1066" y="3462"/>
            <a:chExt cx="13278" cy="1234"/>
          </a:xfrm>
        </p:grpSpPr>
        <p:grpSp>
          <p:nvGrpSpPr>
            <p:cNvPr id="29" name="组合 28"/>
            <p:cNvGrpSpPr/>
            <p:nvPr/>
          </p:nvGrpSpPr>
          <p:grpSpPr>
            <a:xfrm>
              <a:off x="1066" y="3493"/>
              <a:ext cx="1098" cy="1172"/>
              <a:chOff x="616" y="3265"/>
              <a:chExt cx="1098" cy="1172"/>
            </a:xfrm>
          </p:grpSpPr>
          <p:pic>
            <p:nvPicPr>
              <p:cNvPr id="3" name="图片 2" descr="形状&#10;&#10;低可信度描述已自动生成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8" cstate="screen"/>
              <a:srcRect l="13278" t="12411" r="13556" b="9500"/>
              <a:stretch>
                <a:fillRect/>
              </a:stretch>
            </p:blipFill>
            <p:spPr>
              <a:xfrm>
                <a:off x="616" y="3265"/>
                <a:ext cx="1098" cy="1172"/>
              </a:xfrm>
              <a:prstGeom prst="rect">
                <a:avLst/>
              </a:prstGeom>
            </p:spPr>
          </p:pic>
          <p:sp>
            <p:nvSpPr>
              <p:cNvPr id="6" name="文本框 5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818" y="3513"/>
                <a:ext cx="694" cy="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indent="-6350" fontAlgn="auto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zh-CN" alt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rPr>
                  <a:t>墨</a:t>
                </a:r>
                <a:endPara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354" y="3462"/>
              <a:ext cx="11991" cy="12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墨是写毛笔字的颜料，古时候以矿物质氧化锰为墨。汉以后始用松烟造墨。宋代开始生产油烟墨。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216660" y="3208020"/>
            <a:ext cx="8432800" cy="783590"/>
            <a:chOff x="1066" y="5105"/>
            <a:chExt cx="13280" cy="1234"/>
          </a:xfrm>
        </p:grpSpPr>
        <p:sp>
          <p:nvSpPr>
            <p:cNvPr id="19" name="文本框 18"/>
            <p:cNvSpPr txBox="1"/>
            <p:nvPr/>
          </p:nvSpPr>
          <p:spPr>
            <a:xfrm>
              <a:off x="2354" y="5105"/>
              <a:ext cx="11992" cy="12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松烟墨是用松树枝熏出来的烟灰掺以动物骨胶捣制而成。由于骨胶会腐，故配以麝香、冰片、猪胆等药材防腐，并能解胶而增强墨的渗透力。</a:t>
              </a:r>
              <a:endParaRPr lang="zh-CN" altLang="en-US" sz="2000">
                <a:sym typeface="+mn-ea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066" y="5136"/>
              <a:ext cx="1098" cy="1172"/>
              <a:chOff x="616" y="3265"/>
              <a:chExt cx="1098" cy="1172"/>
            </a:xfrm>
          </p:grpSpPr>
          <p:pic>
            <p:nvPicPr>
              <p:cNvPr id="36" name="图片 35" descr="形状&#10;&#10;低可信度描述已自动生成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8" cstate="screen"/>
              <a:srcRect l="13278" t="12411" r="13556" b="9500"/>
              <a:stretch>
                <a:fillRect/>
              </a:stretch>
            </p:blipFill>
            <p:spPr>
              <a:xfrm>
                <a:off x="616" y="3265"/>
                <a:ext cx="1098" cy="1172"/>
              </a:xfrm>
              <a:prstGeom prst="rect">
                <a:avLst/>
              </a:prstGeom>
            </p:spPr>
          </p:pic>
          <p:sp>
            <p:nvSpPr>
              <p:cNvPr id="45" name="文本框 44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18" y="3513"/>
                <a:ext cx="694" cy="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indent="-6350" fontAlgn="auto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zh-CN" alt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rPr>
                  <a:t>墨</a:t>
                </a:r>
                <a:endPara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1216660" y="4368800"/>
            <a:ext cx="8431530" cy="783590"/>
            <a:chOff x="1066" y="6989"/>
            <a:chExt cx="13278" cy="1234"/>
          </a:xfrm>
        </p:grpSpPr>
        <p:sp>
          <p:nvSpPr>
            <p:cNvPr id="24" name="文本框 23"/>
            <p:cNvSpPr txBox="1"/>
            <p:nvPr/>
          </p:nvSpPr>
          <p:spPr>
            <a:xfrm>
              <a:off x="2354" y="6989"/>
              <a:ext cx="11990" cy="12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油烟墨是用猪油、桐油（现在多用煤油）熏出来的烟制成的。油烟墨，色黑而有光泽；松烟墨，色黑而沉着无光。</a:t>
              </a:r>
              <a:endParaRPr lang="zh-CN" altLang="en-US" sz="2000">
                <a:sym typeface="+mn-ea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1066" y="7020"/>
              <a:ext cx="1098" cy="1172"/>
              <a:chOff x="616" y="3265"/>
              <a:chExt cx="1098" cy="1172"/>
            </a:xfrm>
          </p:grpSpPr>
          <p:pic>
            <p:nvPicPr>
              <p:cNvPr id="47" name="图片 46" descr="形状&#10;&#10;低可信度描述已自动生成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8" cstate="screen"/>
              <a:srcRect l="13278" t="12411" r="13556" b="9500"/>
              <a:stretch>
                <a:fillRect/>
              </a:stretch>
            </p:blipFill>
            <p:spPr>
              <a:xfrm>
                <a:off x="616" y="3265"/>
                <a:ext cx="1098" cy="1172"/>
              </a:xfrm>
              <a:prstGeom prst="rect">
                <a:avLst/>
              </a:prstGeom>
            </p:spPr>
          </p:pic>
          <p:sp>
            <p:nvSpPr>
              <p:cNvPr id="48" name="文本框 47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818" y="3513"/>
                <a:ext cx="694" cy="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indent="-6350" fontAlgn="auto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zh-CN" alt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rPr>
                  <a:t>墨</a:t>
                </a:r>
                <a:endPara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1216660" y="5529580"/>
            <a:ext cx="6913880" cy="744220"/>
            <a:chOff x="1066" y="8946"/>
            <a:chExt cx="10888" cy="1172"/>
          </a:xfrm>
        </p:grpSpPr>
        <p:sp>
          <p:nvSpPr>
            <p:cNvPr id="25" name="文本框 24"/>
            <p:cNvSpPr txBox="1"/>
            <p:nvPr/>
          </p:nvSpPr>
          <p:spPr>
            <a:xfrm>
              <a:off x="2354" y="9187"/>
              <a:ext cx="9600" cy="68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墨的质量。好的墨要求质细、胶轻、色黑、声清。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066" y="8946"/>
              <a:ext cx="1098" cy="1172"/>
              <a:chOff x="616" y="3265"/>
              <a:chExt cx="1098" cy="1172"/>
            </a:xfrm>
          </p:grpSpPr>
          <p:pic>
            <p:nvPicPr>
              <p:cNvPr id="50" name="图片 49" descr="形状&#10;&#10;低可信度描述已自动生成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8" cstate="screen"/>
              <a:srcRect l="13278" t="12411" r="13556" b="9500"/>
              <a:stretch>
                <a:fillRect/>
              </a:stretch>
            </p:blipFill>
            <p:spPr>
              <a:xfrm>
                <a:off x="616" y="3265"/>
                <a:ext cx="1098" cy="1172"/>
              </a:xfrm>
              <a:prstGeom prst="rect">
                <a:avLst/>
              </a:prstGeom>
            </p:spPr>
          </p:pic>
          <p:sp>
            <p:nvSpPr>
              <p:cNvPr id="51" name="文本框 50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818" y="3513"/>
                <a:ext cx="694" cy="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indent="-6350" fontAlgn="auto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zh-CN" alt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rPr>
                  <a:t>墨</a:t>
                </a:r>
                <a:endPara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</p:grpSp>
      <p:pic>
        <p:nvPicPr>
          <p:cNvPr id="62" name="图片 61" descr="图片包含 游戏机&#10;&#10;描述已自动生成"/>
          <p:cNvPicPr>
            <a:picLocks noChangeAspect="1"/>
          </p:cNvPicPr>
          <p:nvPr/>
        </p:nvPicPr>
        <p:blipFill>
          <a:blip r:embed="rId16" cstate="screen"/>
          <a:srcRect/>
          <a:stretch>
            <a:fillRect/>
          </a:stretch>
        </p:blipFill>
        <p:spPr>
          <a:xfrm>
            <a:off x="8356120" y="3216913"/>
            <a:ext cx="3561408" cy="34119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练习前的准备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836295" y="1442225"/>
            <a:ext cx="3503748" cy="1002113"/>
            <a:chOff x="318444" y="1478138"/>
            <a:chExt cx="3503748" cy="1002113"/>
          </a:xfrm>
        </p:grpSpPr>
        <p:pic>
          <p:nvPicPr>
            <p:cNvPr id="4" name="图片 3" descr="形状&#10;&#10;中度可信度描述已自动生成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screen"/>
            <a:srcRect t="55987" r="58939" b="27569"/>
            <a:stretch>
              <a:fillRect/>
            </a:stretch>
          </p:blipFill>
          <p:spPr>
            <a:xfrm>
              <a:off x="318444" y="1478138"/>
              <a:ext cx="3503748" cy="1002113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868989" y="1886443"/>
              <a:ext cx="1944370" cy="429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2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纸张的选择</a:t>
              </a:r>
              <a:endParaRPr lang="zh-CN" altLang="en-US" sz="22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341825" y="1442225"/>
            <a:ext cx="3503748" cy="1002113"/>
            <a:chOff x="318444" y="1478138"/>
            <a:chExt cx="3503748" cy="1002113"/>
          </a:xfrm>
        </p:grpSpPr>
        <p:pic>
          <p:nvPicPr>
            <p:cNvPr id="9" name="图片 8" descr="形状&#10;&#10;中度可信度描述已自动生成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 cstate="screen"/>
            <a:srcRect t="55987" r="58939" b="27569"/>
            <a:stretch>
              <a:fillRect/>
            </a:stretch>
          </p:blipFill>
          <p:spPr>
            <a:xfrm>
              <a:off x="318444" y="1478138"/>
              <a:ext cx="3503748" cy="1002113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8"/>
              </p:custDataLst>
            </p:nvPr>
          </p:nvSpPr>
          <p:spPr>
            <a:xfrm>
              <a:off x="739449" y="1886443"/>
              <a:ext cx="2306955" cy="429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2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盛墨掭笔之砚台</a:t>
              </a:r>
              <a:endParaRPr lang="zh-CN" altLang="en-US" sz="2200" b="1" dirty="0">
                <a:solidFill>
                  <a:schemeClr val="bg2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36295" y="2835910"/>
            <a:ext cx="5344160" cy="1475740"/>
            <a:chOff x="1368" y="4160"/>
            <a:chExt cx="8416" cy="2324"/>
          </a:xfrm>
        </p:grpSpPr>
        <p:sp>
          <p:nvSpPr>
            <p:cNvPr id="12" name="文本框 11"/>
            <p:cNvSpPr txBox="1"/>
            <p:nvPr/>
          </p:nvSpPr>
          <p:spPr>
            <a:xfrm>
              <a:off x="1556" y="4160"/>
              <a:ext cx="8228" cy="23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光滑又白净的纸不宜用来练字，因纸面过于光滑，写的字容易飘浮，练不出笔力来。在元书纸上练字，笔在元书纸上稍一停留，墨即向外洇[yīn]出，要写好会有一定的难度。</a:t>
              </a:r>
              <a:endParaRPr lang="zh-CN" altLang="en-US" sz="2000">
                <a:sym typeface="+mn-ea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1368" y="4395"/>
              <a:ext cx="192" cy="192"/>
            </a:xfrm>
            <a:prstGeom prst="ellipse">
              <a:avLst/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36930" y="4336415"/>
            <a:ext cx="5343525" cy="1475740"/>
            <a:chOff x="1369" y="6523"/>
            <a:chExt cx="8415" cy="2324"/>
          </a:xfrm>
        </p:grpSpPr>
        <p:sp>
          <p:nvSpPr>
            <p:cNvPr id="14" name="文本框 13"/>
            <p:cNvSpPr txBox="1"/>
            <p:nvPr/>
          </p:nvSpPr>
          <p:spPr>
            <a:xfrm>
              <a:off x="1556" y="6523"/>
              <a:ext cx="8228" cy="23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宣纸性能比元书纸更敏感，渗透力更强，难度也更大，宣纸最善于表现墨色的枯湿浓淡。初学毛笔字一般用元书纸、毛边纸、九宫格纸张等价格低廉的纸。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10"/>
              </p:custDataLst>
            </p:nvPr>
          </p:nvSpPr>
          <p:spPr>
            <a:xfrm>
              <a:off x="1369" y="6831"/>
              <a:ext cx="192" cy="192"/>
            </a:xfrm>
            <a:prstGeom prst="ellipse">
              <a:avLst/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341825" y="2835910"/>
            <a:ext cx="3813175" cy="2861310"/>
            <a:chOff x="10886" y="4160"/>
            <a:chExt cx="6005" cy="4506"/>
          </a:xfrm>
        </p:grpSpPr>
        <p:sp>
          <p:nvSpPr>
            <p:cNvPr id="13" name="文本框 12"/>
            <p:cNvSpPr txBox="1"/>
            <p:nvPr/>
          </p:nvSpPr>
          <p:spPr>
            <a:xfrm>
              <a:off x="11109" y="4160"/>
              <a:ext cx="5783" cy="450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>
                <a:lnSpc>
                  <a:spcPct val="125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砚台是磨墨、盛墨用的必备工具。对于初学毛笔字的人来说，砚台无需考究，一般的砚台就可以了。不宜选雕龙刻凤的工艺砚，选普通的圆形带盖、壁薄池深的为好。如果用普通墨汁练字，选用了一个类似于小碟子的容器也行，只要能盛墨汁、能掭笔即可。 </a:t>
              </a:r>
              <a:endParaRPr lang="zh-CN" altLang="en-US">
                <a:sym typeface="+mn-ea"/>
              </a:endParaRPr>
            </a:p>
          </p:txBody>
        </p:sp>
        <p:sp>
          <p:nvSpPr>
            <p:cNvPr id="22" name="椭圆 21"/>
            <p:cNvSpPr/>
            <p:nvPr>
              <p:custDataLst>
                <p:tags r:id="rId11"/>
              </p:custDataLst>
            </p:nvPr>
          </p:nvSpPr>
          <p:spPr>
            <a:xfrm>
              <a:off x="10886" y="4395"/>
              <a:ext cx="192" cy="192"/>
            </a:xfrm>
            <a:prstGeom prst="ellipse">
              <a:avLst/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练习前的准备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4344126" y="1032015"/>
            <a:ext cx="3503748" cy="1002113"/>
            <a:chOff x="318444" y="1478138"/>
            <a:chExt cx="3503748" cy="1002113"/>
          </a:xfrm>
        </p:grpSpPr>
        <p:pic>
          <p:nvPicPr>
            <p:cNvPr id="4" name="图片 3" descr="形状&#10;&#10;中度可信度描述已自动生成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screen"/>
            <a:srcRect t="55987" r="58939" b="27569"/>
            <a:stretch>
              <a:fillRect/>
            </a:stretch>
          </p:blipFill>
          <p:spPr>
            <a:xfrm>
              <a:off x="318444" y="1478138"/>
              <a:ext cx="3503748" cy="1002113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1020119" y="1886443"/>
              <a:ext cx="1355090" cy="429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2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选择字帖</a:t>
              </a:r>
              <a:endParaRPr lang="zh-CN" altLang="en-US" sz="22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88315" y="2301240"/>
            <a:ext cx="11263630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可以选择自己喜欢的书法字贴、碑帖，有欧体，颜体和柳体正楷字帖，最好选大字的，看的比较清楚。选最佳的字帖范本，即请到了良师。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pic>
        <p:nvPicPr>
          <p:cNvPr id="3" name="图片 2" descr="形状&#10;&#10;低可信度描述已自动生成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screen"/>
          <a:srcRect l="13278" t="12411" r="13556" b="9500"/>
          <a:stretch>
            <a:fillRect/>
          </a:stretch>
        </p:blipFill>
        <p:spPr>
          <a:xfrm>
            <a:off x="3070860" y="3787140"/>
            <a:ext cx="2113915" cy="22555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67393" y="4653915"/>
            <a:ext cx="17208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正确姿势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91820" y="4056698"/>
            <a:ext cx="13690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两脚平放地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91820" y="5315268"/>
            <a:ext cx="13690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两手据前案</a:t>
            </a:r>
            <a:endParaRPr lang="zh-CN" altLang="en-US"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370320" y="4056698"/>
            <a:ext cx="13690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肩平、背直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370320" y="5314633"/>
            <a:ext cx="16402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头正目注纸上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pic>
        <p:nvPicPr>
          <p:cNvPr id="30" name="图片 29" descr="文本&#10;&#10;描述已自动生成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screen"/>
          <a:stretch>
            <a:fillRect/>
          </a:stretch>
        </p:blipFill>
        <p:spPr>
          <a:xfrm>
            <a:off x="8120380" y="2614930"/>
            <a:ext cx="3538220" cy="353822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995170" y="3908425"/>
            <a:ext cx="664845" cy="664845"/>
            <a:chOff x="1995170" y="3908425"/>
            <a:chExt cx="664845" cy="664845"/>
          </a:xfrm>
        </p:grpSpPr>
        <p:pic>
          <p:nvPicPr>
            <p:cNvPr id="19" name="图片 18" descr="形状&#10;&#10;低可信度描述已自动生成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screen"/>
            <a:stretch>
              <a:fillRect/>
            </a:stretch>
          </p:blipFill>
          <p:spPr>
            <a:xfrm>
              <a:off x="1995170" y="3908425"/>
              <a:ext cx="664845" cy="664845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111692" y="4056181"/>
              <a:ext cx="431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壹</a:t>
              </a:r>
              <a:endParaRPr lang="zh-CN" altLang="en-US" sz="18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995170" y="5166995"/>
            <a:ext cx="664845" cy="664845"/>
            <a:chOff x="1995170" y="5166995"/>
            <a:chExt cx="664845" cy="664845"/>
          </a:xfrm>
        </p:grpSpPr>
        <p:pic>
          <p:nvPicPr>
            <p:cNvPr id="24" name="图片 23" descr="形状&#10;&#10;低可信度描述已自动生成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2" cstate="screen"/>
            <a:stretch>
              <a:fillRect/>
            </a:stretch>
          </p:blipFill>
          <p:spPr>
            <a:xfrm>
              <a:off x="1995170" y="5166995"/>
              <a:ext cx="664845" cy="664845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111692" y="5314751"/>
              <a:ext cx="431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贰</a:t>
              </a:r>
              <a:endParaRPr lang="zh-CN" altLang="en-US" sz="18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595620" y="3908425"/>
            <a:ext cx="664845" cy="664845"/>
            <a:chOff x="5595620" y="3908425"/>
            <a:chExt cx="664845" cy="664845"/>
          </a:xfrm>
        </p:grpSpPr>
        <p:pic>
          <p:nvPicPr>
            <p:cNvPr id="26" name="图片 25" descr="形状&#10;&#10;低可信度描述已自动生成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screen"/>
            <a:stretch>
              <a:fillRect/>
            </a:stretch>
          </p:blipFill>
          <p:spPr>
            <a:xfrm>
              <a:off x="5595620" y="3908425"/>
              <a:ext cx="664845" cy="664845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5712142" y="4056181"/>
              <a:ext cx="431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叁</a:t>
              </a:r>
              <a:endParaRPr lang="zh-CN" altLang="en-US" sz="18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95620" y="5166360"/>
            <a:ext cx="664845" cy="664845"/>
            <a:chOff x="5595620" y="5166360"/>
            <a:chExt cx="664845" cy="664845"/>
          </a:xfrm>
        </p:grpSpPr>
        <p:pic>
          <p:nvPicPr>
            <p:cNvPr id="28" name="图片 27" descr="形状&#10;&#10;低可信度描述已自动生成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2" cstate="screen"/>
            <a:stretch>
              <a:fillRect/>
            </a:stretch>
          </p:blipFill>
          <p:spPr>
            <a:xfrm>
              <a:off x="5595620" y="5166360"/>
              <a:ext cx="664845" cy="664845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5712142" y="5314116"/>
              <a:ext cx="431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肆</a:t>
              </a:r>
              <a:endParaRPr lang="zh-CN" altLang="en-US" sz="18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6" grpId="0"/>
      <p:bldP spid="18" grpId="0"/>
      <p:bldP spid="25" grpId="0"/>
      <p:bldP spid="27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10" name="图片 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1" y="4800641"/>
            <a:ext cx="7284703" cy="2231684"/>
          </a:xfrm>
          <a:prstGeom prst="rect">
            <a:avLst/>
          </a:prstGeom>
        </p:spPr>
      </p:pic>
      <p:pic>
        <p:nvPicPr>
          <p:cNvPr id="12" name="图片 11" descr="在黑暗中&#10;&#10;中度可信度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1" y="4454559"/>
            <a:ext cx="12192000" cy="24034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76114" y="1921688"/>
            <a:ext cx="823977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500" dirty="0">
                <a:latin typeface="华文行楷" panose="02010800040101010101" pitchFamily="2" charset="-122"/>
                <a:ea typeface="华文行楷" panose="02010800040101010101" pitchFamily="2" charset="-122"/>
              </a:rPr>
              <a:t>执笔的方法</a:t>
            </a:r>
            <a:endParaRPr lang="zh-CN" altLang="en-US" sz="125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070065" y="1049124"/>
            <a:ext cx="2051871" cy="538714"/>
            <a:chOff x="2969443" y="785002"/>
            <a:chExt cx="2051871" cy="538714"/>
          </a:xfrm>
        </p:grpSpPr>
        <p:grpSp>
          <p:nvGrpSpPr>
            <p:cNvPr id="6" name="组合 5"/>
            <p:cNvGrpSpPr/>
            <p:nvPr/>
          </p:nvGrpSpPr>
          <p:grpSpPr>
            <a:xfrm>
              <a:off x="2969443" y="785002"/>
              <a:ext cx="532503" cy="538714"/>
              <a:chOff x="2969443" y="848500"/>
              <a:chExt cx="631596" cy="638963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29127" y="785002"/>
              <a:ext cx="532503" cy="538714"/>
              <a:chOff x="2969443" y="848500"/>
              <a:chExt cx="631596" cy="638963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2969443" y="848500"/>
                <a:ext cx="631596" cy="62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肆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488811" y="785002"/>
              <a:ext cx="532503" cy="538714"/>
              <a:chOff x="2969443" y="848500"/>
              <a:chExt cx="631596" cy="638963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969443" y="848500"/>
                <a:ext cx="631596" cy="62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章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9" name="文本框 38"/>
          <p:cNvSpPr txBox="1"/>
          <p:nvPr/>
        </p:nvSpPr>
        <p:spPr>
          <a:xfrm>
            <a:off x="2859460" y="4102302"/>
            <a:ext cx="645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艺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术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瑰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</a:t>
            </a:r>
            <a:endParaRPr lang="zh-CN" altLang="en-US" dirty="0">
              <a:solidFill>
                <a:srgbClr val="797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9082435" y="4667265"/>
            <a:ext cx="1789000" cy="1812221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9550871" y="2164421"/>
            <a:ext cx="2641128" cy="38845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执笔的方法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5166995" y="1808480"/>
            <a:ext cx="6013450" cy="1289050"/>
            <a:chOff x="8185" y="3369"/>
            <a:chExt cx="9470" cy="2030"/>
          </a:xfrm>
        </p:grpSpPr>
        <p:sp>
          <p:nvSpPr>
            <p:cNvPr id="45" name="矩形 44"/>
            <p:cNvSpPr/>
            <p:nvPr>
              <p:custDataLst>
                <p:tags r:id="rId4"/>
              </p:custDataLst>
            </p:nvPr>
          </p:nvSpPr>
          <p:spPr>
            <a:xfrm>
              <a:off x="8185" y="3369"/>
              <a:ext cx="9471" cy="2031"/>
            </a:xfrm>
            <a:prstGeom prst="rect">
              <a:avLst/>
            </a:prstGeom>
            <a:noFill/>
            <a:ln w="19050">
              <a:solidFill>
                <a:srgbClr val="79747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337" y="3496"/>
              <a:ext cx="9168" cy="1778"/>
              <a:chOff x="8089" y="3369"/>
              <a:chExt cx="9168" cy="1778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8281" y="3369"/>
                <a:ext cx="8976" cy="177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fontAlgn="auto">
                  <a:lnSpc>
                    <a:spcPct val="125000"/>
                  </a:lnSpc>
                </a:pP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  <a:sym typeface="+mn-ea"/>
                  </a:rPr>
                  <a:t>执笔在做到指实掌虚。指实，是强调五指执管，把笔执稳。掌虚，是掌心空虚，以便于指腕灵活运动。执笔的要领说到底就是稳与活二字</a:t>
                </a:r>
                <a:endParaRPr lang="zh-CN" altLang="en-US" sz="2000">
                  <a:sym typeface="+mn-ea"/>
                </a:endParaRPr>
              </a:p>
            </p:txBody>
          </p:sp>
          <p:sp>
            <p:nvSpPr>
              <p:cNvPr id="15" name="椭圆 14"/>
              <p:cNvSpPr/>
              <p:nvPr>
                <p:custDataLst>
                  <p:tags r:id="rId5"/>
                </p:custDataLst>
              </p:nvPr>
            </p:nvSpPr>
            <p:spPr>
              <a:xfrm>
                <a:off x="8089" y="3641"/>
                <a:ext cx="192" cy="192"/>
              </a:xfrm>
              <a:prstGeom prst="ellipse">
                <a:avLst/>
              </a:prstGeom>
              <a:solidFill>
                <a:srgbClr val="79747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5166995" y="3821428"/>
            <a:ext cx="6013450" cy="2037080"/>
            <a:chOff x="8137" y="6009"/>
            <a:chExt cx="9470" cy="3208"/>
          </a:xfrm>
        </p:grpSpPr>
        <p:grpSp>
          <p:nvGrpSpPr>
            <p:cNvPr id="13" name="组合 12"/>
            <p:cNvGrpSpPr/>
            <p:nvPr/>
          </p:nvGrpSpPr>
          <p:grpSpPr>
            <a:xfrm>
              <a:off x="8290" y="6178"/>
              <a:ext cx="9166" cy="2870"/>
              <a:chOff x="8089" y="6009"/>
              <a:chExt cx="9166" cy="2870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8281" y="6009"/>
                <a:ext cx="8975" cy="28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fontAlgn="auto">
                  <a:lnSpc>
                    <a:spcPct val="125000"/>
                  </a:lnSpc>
                </a:pP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  <a:sym typeface="+mn-ea"/>
                  </a:rPr>
                  <a:t>如何正确执笔是能否正确用笔的前提，是能否把字写好的一个重要环节，因此，它被历代书法家和书法理论家所重视。一个初学者应该选用什么样的执笔方法呢？最为普遍的是五指执笔法。唐朝陆希声所阐明的：擫、押、钩、格、抵五字法。</a:t>
                </a:r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endParaRPr>
              </a:p>
            </p:txBody>
          </p:sp>
          <p:sp>
            <p:nvSpPr>
              <p:cNvPr id="12" name="椭圆 11"/>
              <p:cNvSpPr/>
              <p:nvPr>
                <p:custDataLst>
                  <p:tags r:id="rId6"/>
                </p:custDataLst>
              </p:nvPr>
            </p:nvSpPr>
            <p:spPr>
              <a:xfrm>
                <a:off x="8089" y="6249"/>
                <a:ext cx="192" cy="192"/>
              </a:xfrm>
              <a:prstGeom prst="ellipse">
                <a:avLst/>
              </a:prstGeom>
              <a:solidFill>
                <a:srgbClr val="79747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矩形 13"/>
            <p:cNvSpPr/>
            <p:nvPr>
              <p:custDataLst>
                <p:tags r:id="rId7"/>
              </p:custDataLst>
            </p:nvPr>
          </p:nvSpPr>
          <p:spPr>
            <a:xfrm>
              <a:off x="8137" y="6009"/>
              <a:ext cx="9471" cy="3208"/>
            </a:xfrm>
            <a:prstGeom prst="rect">
              <a:avLst/>
            </a:prstGeom>
            <a:noFill/>
            <a:ln w="19050">
              <a:solidFill>
                <a:srgbClr val="79747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488323" y="1800517"/>
            <a:ext cx="4074826" cy="45498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执笔的方法</a:t>
            </a:r>
            <a:endParaRPr lang="zh-CN" altLang="en-US" dirty="0"/>
          </a:p>
        </p:txBody>
      </p:sp>
      <p:grpSp>
        <p:nvGrpSpPr>
          <p:cNvPr id="18" name="组合 17"/>
          <p:cNvGrpSpPr/>
          <p:nvPr/>
        </p:nvGrpSpPr>
        <p:grpSpPr>
          <a:xfrm>
            <a:off x="704215" y="1388110"/>
            <a:ext cx="10844530" cy="783590"/>
            <a:chOff x="704215" y="1388110"/>
            <a:chExt cx="10844530" cy="783590"/>
          </a:xfrm>
        </p:grpSpPr>
        <p:sp>
          <p:nvSpPr>
            <p:cNvPr id="2" name="文本框 1"/>
            <p:cNvSpPr txBox="1"/>
            <p:nvPr/>
          </p:nvSpPr>
          <p:spPr>
            <a:xfrm>
              <a:off x="2346960" y="1388110"/>
              <a:ext cx="9201785" cy="78359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五字执笔法是用擫、押、钩、格、抵五字来概括说明五个手指的作用，它强调五指各司其职，又通力配合，执笔稳健，使笔能上下左右灵活运动。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04215" y="1574483"/>
              <a:ext cx="1527810" cy="3987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五指执笔法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H="1">
              <a:off x="2213610" y="1484948"/>
              <a:ext cx="0" cy="577850"/>
            </a:xfrm>
            <a:prstGeom prst="line">
              <a:avLst/>
            </a:prstGeom>
            <a:ln w="38100">
              <a:solidFill>
                <a:srgbClr val="797472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864235" y="2586355"/>
            <a:ext cx="793750" cy="463550"/>
            <a:chOff x="1361" y="4303"/>
            <a:chExt cx="1250" cy="730"/>
          </a:xfrm>
        </p:grpSpPr>
        <p:sp>
          <p:nvSpPr>
            <p:cNvPr id="6" name="圆角矩形 5"/>
            <p:cNvSpPr/>
            <p:nvPr/>
          </p:nvSpPr>
          <p:spPr>
            <a:xfrm>
              <a:off x="1361" y="4303"/>
              <a:ext cx="1250" cy="730"/>
            </a:xfrm>
            <a:prstGeom prst="roundRect">
              <a:avLst>
                <a:gd name="adj" fmla="val 50000"/>
              </a:avLst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631" y="4330"/>
              <a:ext cx="711" cy="6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2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擫</a:t>
              </a:r>
              <a:endParaRPr lang="zh-CN" altLang="en-US" sz="22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64235" y="3369310"/>
            <a:ext cx="793750" cy="463550"/>
            <a:chOff x="1361" y="4303"/>
            <a:chExt cx="1250" cy="730"/>
          </a:xfrm>
        </p:grpSpPr>
        <p:sp>
          <p:nvSpPr>
            <p:cNvPr id="21" name="圆角矩形 20"/>
            <p:cNvSpPr/>
            <p:nvPr/>
          </p:nvSpPr>
          <p:spPr>
            <a:xfrm>
              <a:off x="1361" y="4303"/>
              <a:ext cx="1250" cy="730"/>
            </a:xfrm>
            <a:prstGeom prst="roundRect">
              <a:avLst>
                <a:gd name="adj" fmla="val 50000"/>
              </a:avLst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631" y="4330"/>
              <a:ext cx="711" cy="6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2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押</a:t>
              </a:r>
              <a:endParaRPr lang="zh-CN" altLang="en-US" sz="22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64235" y="4152265"/>
            <a:ext cx="793750" cy="463550"/>
            <a:chOff x="1361" y="4303"/>
            <a:chExt cx="1250" cy="730"/>
          </a:xfrm>
        </p:grpSpPr>
        <p:sp>
          <p:nvSpPr>
            <p:cNvPr id="25" name="圆角矩形 24"/>
            <p:cNvSpPr/>
            <p:nvPr/>
          </p:nvSpPr>
          <p:spPr>
            <a:xfrm>
              <a:off x="1361" y="4303"/>
              <a:ext cx="1250" cy="730"/>
            </a:xfrm>
            <a:prstGeom prst="roundRect">
              <a:avLst>
                <a:gd name="adj" fmla="val 50000"/>
              </a:avLst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631" y="4330"/>
              <a:ext cx="711" cy="6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2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钩</a:t>
              </a:r>
              <a:endParaRPr lang="zh-CN" altLang="en-US" sz="22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64235" y="4935220"/>
            <a:ext cx="793750" cy="463550"/>
            <a:chOff x="1361" y="4303"/>
            <a:chExt cx="1250" cy="730"/>
          </a:xfrm>
        </p:grpSpPr>
        <p:sp>
          <p:nvSpPr>
            <p:cNvPr id="28" name="圆角矩形 27"/>
            <p:cNvSpPr/>
            <p:nvPr/>
          </p:nvSpPr>
          <p:spPr>
            <a:xfrm>
              <a:off x="1361" y="4303"/>
              <a:ext cx="1250" cy="730"/>
            </a:xfrm>
            <a:prstGeom prst="roundRect">
              <a:avLst>
                <a:gd name="adj" fmla="val 50000"/>
              </a:avLst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631" y="4330"/>
              <a:ext cx="711" cy="6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2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格</a:t>
              </a:r>
              <a:endParaRPr lang="zh-CN" altLang="en-US" sz="22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64235" y="5718175"/>
            <a:ext cx="793750" cy="463550"/>
            <a:chOff x="1361" y="4303"/>
            <a:chExt cx="1250" cy="730"/>
          </a:xfrm>
        </p:grpSpPr>
        <p:sp>
          <p:nvSpPr>
            <p:cNvPr id="31" name="圆角矩形 30"/>
            <p:cNvSpPr/>
            <p:nvPr/>
          </p:nvSpPr>
          <p:spPr>
            <a:xfrm>
              <a:off x="1361" y="4303"/>
              <a:ext cx="1250" cy="730"/>
            </a:xfrm>
            <a:prstGeom prst="roundRect">
              <a:avLst>
                <a:gd name="adj" fmla="val 50000"/>
              </a:avLst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631" y="4330"/>
              <a:ext cx="711" cy="6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2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抵</a:t>
              </a:r>
              <a:endParaRPr lang="zh-CN" altLang="en-US" sz="22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endParaRPr>
            </a:p>
          </p:txBody>
        </p:sp>
      </p:grpSp>
      <p:cxnSp>
        <p:nvCxnSpPr>
          <p:cNvPr id="33" name="直接连接符 32"/>
          <p:cNvCxnSpPr/>
          <p:nvPr/>
        </p:nvCxnSpPr>
        <p:spPr>
          <a:xfrm flipH="1">
            <a:off x="2036763" y="2584133"/>
            <a:ext cx="0" cy="3671570"/>
          </a:xfrm>
          <a:prstGeom prst="line">
            <a:avLst/>
          </a:prstGeom>
          <a:ln w="19050">
            <a:solidFill>
              <a:srgbClr val="79747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椭圆 33"/>
          <p:cNvSpPr/>
          <p:nvPr>
            <p:custDataLst>
              <p:tags r:id="rId4"/>
            </p:custDataLst>
          </p:nvPr>
        </p:nvSpPr>
        <p:spPr>
          <a:xfrm>
            <a:off x="1943735" y="2726690"/>
            <a:ext cx="186055" cy="18605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7974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>
            <p:custDataLst>
              <p:tags r:id="rId5"/>
            </p:custDataLst>
          </p:nvPr>
        </p:nvSpPr>
        <p:spPr>
          <a:xfrm>
            <a:off x="1943735" y="3508375"/>
            <a:ext cx="186055" cy="18605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7974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>
            <p:custDataLst>
              <p:tags r:id="rId6"/>
            </p:custDataLst>
          </p:nvPr>
        </p:nvSpPr>
        <p:spPr>
          <a:xfrm>
            <a:off x="1943735" y="4290060"/>
            <a:ext cx="186055" cy="18605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7974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>
            <p:custDataLst>
              <p:tags r:id="rId7"/>
            </p:custDataLst>
          </p:nvPr>
        </p:nvSpPr>
        <p:spPr>
          <a:xfrm>
            <a:off x="1943735" y="5071745"/>
            <a:ext cx="186055" cy="18605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7974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>
            <p:custDataLst>
              <p:tags r:id="rId8"/>
            </p:custDataLst>
          </p:nvPr>
        </p:nvSpPr>
        <p:spPr>
          <a:xfrm>
            <a:off x="1943735" y="5853430"/>
            <a:ext cx="186055" cy="18605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7974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2367280" y="2634615"/>
            <a:ext cx="70364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是用手指按的意思，是用拇指指肚前端在笔管左侧按住笔管。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367280" y="3386455"/>
            <a:ext cx="62134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通压，是从上而下用力的意思，是指食指第一节在笔管右侧从上而下用力与拇指相对夹住笔管。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367280" y="4152265"/>
            <a:ext cx="62007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是弯曲，钩住的意思，是指中指弯曲如钩，用第一节指肚前端钩住笔管前面。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367280" y="4952365"/>
            <a:ext cx="68097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是抗拒的意思，是指无名指用甲肉相连之处从后向前推挡笔管。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367280" y="5664835"/>
            <a:ext cx="66846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即推，抵抗的意思，是指小指紧靠无名指辅助它向前推挡笔管。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8939569" y="2693284"/>
            <a:ext cx="2790867" cy="31935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2" grpId="0"/>
      <p:bldP spid="43" grpId="0"/>
      <p:bldP spid="44" grpId="0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执笔的方法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8158272" y="1602740"/>
            <a:ext cx="21062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五指执笔法歌诀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32187" y="2254885"/>
            <a:ext cx="3015615" cy="3649980"/>
          </a:xfrm>
          <a:prstGeom prst="rect">
            <a:avLst/>
          </a:prstGeom>
          <a:noFill/>
          <a:ln w="19050">
            <a:solidFill>
              <a:srgbClr val="79747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8007142" y="2501900"/>
            <a:ext cx="2042160" cy="368300"/>
            <a:chOff x="8698" y="3869"/>
            <a:chExt cx="3216" cy="580"/>
          </a:xfrm>
        </p:grpSpPr>
        <p:sp>
          <p:nvSpPr>
            <p:cNvPr id="3" name="文本框 2"/>
            <p:cNvSpPr txBox="1"/>
            <p:nvPr/>
          </p:nvSpPr>
          <p:spPr>
            <a:xfrm>
              <a:off x="8936" y="3869"/>
              <a:ext cx="2978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/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大指二指上节捏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endParaRPr>
            </a:p>
          </p:txBody>
        </p:sp>
        <p:sp>
          <p:nvSpPr>
            <p:cNvPr id="7" name="椭圆 6"/>
            <p:cNvSpPr/>
            <p:nvPr>
              <p:custDataLst>
                <p:tags r:id="rId4"/>
              </p:custDataLst>
            </p:nvPr>
          </p:nvSpPr>
          <p:spPr>
            <a:xfrm>
              <a:off x="8698" y="4046"/>
              <a:ext cx="192" cy="192"/>
            </a:xfrm>
            <a:prstGeom prst="ellipse">
              <a:avLst/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007142" y="3002280"/>
            <a:ext cx="1656080" cy="427990"/>
            <a:chOff x="8698" y="4657"/>
            <a:chExt cx="2608" cy="674"/>
          </a:xfrm>
        </p:grpSpPr>
        <p:sp>
          <p:nvSpPr>
            <p:cNvPr id="90116" name="矩形 90115"/>
            <p:cNvSpPr>
              <a:spLocks noRot="1"/>
            </p:cNvSpPr>
            <p:nvPr>
              <p:custDataLst>
                <p:tags r:id="rId5"/>
              </p:custDataLst>
            </p:nvPr>
          </p:nvSpPr>
          <p:spPr>
            <a:xfrm>
              <a:off x="8936" y="4657"/>
              <a:ext cx="2370" cy="6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4400" u="none" kern="1200" baseline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</a:lstStyle>
            <a:p>
              <a:pPr lvl="0" algn="l"/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中指紧钩贴</a:t>
              </a:r>
              <a:endParaRPr lang="zh-CN" altLang="en-US" sz="4000"/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8698" y="4911"/>
              <a:ext cx="192" cy="192"/>
            </a:xfrm>
            <a:prstGeom prst="ellipse">
              <a:avLst/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007142" y="3562350"/>
            <a:ext cx="2011680" cy="457200"/>
            <a:chOff x="8698" y="5539"/>
            <a:chExt cx="3168" cy="720"/>
          </a:xfrm>
        </p:grpSpPr>
        <p:sp>
          <p:nvSpPr>
            <p:cNvPr id="90118" name="矩形 90117"/>
            <p:cNvSpPr>
              <a:spLocks noRot="1"/>
            </p:cNvSpPr>
            <p:nvPr>
              <p:custDataLst>
                <p:tags r:id="rId7"/>
              </p:custDataLst>
            </p:nvPr>
          </p:nvSpPr>
          <p:spPr>
            <a:xfrm>
              <a:off x="8936" y="5539"/>
              <a:ext cx="2930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4400" u="none" kern="1200" baseline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</a:lstStyle>
            <a:p>
              <a:pPr lvl="0" algn="l"/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无名指头向外抵</a:t>
              </a:r>
              <a:endParaRPr lang="zh-CN" altLang="en-US" sz="4000"/>
            </a:p>
          </p:txBody>
        </p:sp>
        <p:sp>
          <p:nvSpPr>
            <p:cNvPr id="18" name="椭圆 17"/>
            <p:cNvSpPr/>
            <p:nvPr>
              <p:custDataLst>
                <p:tags r:id="rId8"/>
              </p:custDataLst>
            </p:nvPr>
          </p:nvSpPr>
          <p:spPr>
            <a:xfrm>
              <a:off x="8698" y="5776"/>
              <a:ext cx="192" cy="192"/>
            </a:xfrm>
            <a:prstGeom prst="ellipse">
              <a:avLst/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007142" y="4151630"/>
            <a:ext cx="2011680" cy="388620"/>
            <a:chOff x="8698" y="6467"/>
            <a:chExt cx="3168" cy="612"/>
          </a:xfrm>
        </p:grpSpPr>
        <p:sp>
          <p:nvSpPr>
            <p:cNvPr id="90120" name="矩形 90119"/>
            <p:cNvSpPr>
              <a:spLocks noRot="1"/>
            </p:cNvSpPr>
            <p:nvPr>
              <p:custDataLst>
                <p:tags r:id="rId9"/>
              </p:custDataLst>
            </p:nvPr>
          </p:nvSpPr>
          <p:spPr>
            <a:xfrm>
              <a:off x="8936" y="6467"/>
              <a:ext cx="2930" cy="6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4400" u="none" kern="1200" baseline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</a:lstStyle>
            <a:p>
              <a:pPr lvl="0" algn="l"/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小指帮忙不要歇</a:t>
              </a:r>
              <a:endParaRPr lang="zh-CN" altLang="en-US" sz="4000"/>
            </a:p>
          </p:txBody>
        </p:sp>
        <p:sp>
          <p:nvSpPr>
            <p:cNvPr id="19" name="椭圆 18"/>
            <p:cNvSpPr/>
            <p:nvPr>
              <p:custDataLst>
                <p:tags r:id="rId10"/>
              </p:custDataLst>
            </p:nvPr>
          </p:nvSpPr>
          <p:spPr>
            <a:xfrm>
              <a:off x="8698" y="6641"/>
              <a:ext cx="192" cy="192"/>
            </a:xfrm>
            <a:prstGeom prst="ellipse">
              <a:avLst/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007142" y="4672330"/>
            <a:ext cx="1732280" cy="394970"/>
            <a:chOff x="8698" y="7287"/>
            <a:chExt cx="2728" cy="622"/>
          </a:xfrm>
        </p:grpSpPr>
        <p:sp>
          <p:nvSpPr>
            <p:cNvPr id="90121" name="矩形 90120"/>
            <p:cNvSpPr>
              <a:spLocks noRot="1"/>
            </p:cNvSpPr>
            <p:nvPr>
              <p:custDataLst>
                <p:tags r:id="rId11"/>
              </p:custDataLst>
            </p:nvPr>
          </p:nvSpPr>
          <p:spPr>
            <a:xfrm>
              <a:off x="8936" y="7287"/>
              <a:ext cx="2491" cy="62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4400" u="none" kern="1200" baseline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</a:lstStyle>
            <a:p>
              <a:pPr lvl="0" algn="l"/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掌要空好运笔</a:t>
              </a:r>
              <a:endParaRPr lang="zh-CN" altLang="en-US" sz="4000"/>
            </a:p>
          </p:txBody>
        </p:sp>
        <p:sp>
          <p:nvSpPr>
            <p:cNvPr id="21" name="椭圆 20"/>
            <p:cNvSpPr/>
            <p:nvPr>
              <p:custDataLst>
                <p:tags r:id="rId12"/>
              </p:custDataLst>
            </p:nvPr>
          </p:nvSpPr>
          <p:spPr>
            <a:xfrm>
              <a:off x="8698" y="7506"/>
              <a:ext cx="192" cy="192"/>
            </a:xfrm>
            <a:prstGeom prst="ellipse">
              <a:avLst/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007142" y="5200015"/>
            <a:ext cx="2466340" cy="458470"/>
            <a:chOff x="8698" y="8118"/>
            <a:chExt cx="3884" cy="722"/>
          </a:xfrm>
        </p:grpSpPr>
        <p:sp>
          <p:nvSpPr>
            <p:cNvPr id="90122" name="矩形 90121"/>
            <p:cNvSpPr>
              <a:spLocks noRot="1"/>
            </p:cNvSpPr>
            <p:nvPr>
              <p:custDataLst>
                <p:tags r:id="rId13"/>
              </p:custDataLst>
            </p:nvPr>
          </p:nvSpPr>
          <p:spPr>
            <a:xfrm>
              <a:off x="8936" y="8118"/>
              <a:ext cx="3647" cy="72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4400" u="none" kern="1200" baseline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</a:lstStyle>
            <a:p>
              <a:pPr lvl="0" algn="l"/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挥笔如神点、横、撇</a:t>
              </a:r>
              <a:endParaRPr lang="zh-CN" altLang="en-US" sz="4000"/>
            </a:p>
          </p:txBody>
        </p:sp>
        <p:sp>
          <p:nvSpPr>
            <p:cNvPr id="22" name="椭圆 21"/>
            <p:cNvSpPr/>
            <p:nvPr>
              <p:custDataLst>
                <p:tags r:id="rId14"/>
              </p:custDataLst>
            </p:nvPr>
          </p:nvSpPr>
          <p:spPr>
            <a:xfrm>
              <a:off x="8698" y="8371"/>
              <a:ext cx="192" cy="192"/>
            </a:xfrm>
            <a:prstGeom prst="ellipse">
              <a:avLst/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988268" y="1003442"/>
            <a:ext cx="4748407" cy="51178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10" name="图片 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1" y="4800641"/>
            <a:ext cx="7284703" cy="2231684"/>
          </a:xfrm>
          <a:prstGeom prst="rect">
            <a:avLst/>
          </a:prstGeom>
        </p:spPr>
      </p:pic>
      <p:pic>
        <p:nvPicPr>
          <p:cNvPr id="12" name="图片 11" descr="在黑暗中&#10;&#10;中度可信度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1" y="4454559"/>
            <a:ext cx="12192000" cy="24034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39897" y="1921688"/>
            <a:ext cx="991220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500" dirty="0">
                <a:latin typeface="华文行楷" panose="02010800040101010101" pitchFamily="2" charset="-122"/>
                <a:ea typeface="华文行楷" panose="02010800040101010101" pitchFamily="2" charset="-122"/>
              </a:rPr>
              <a:t>运笔基本方法</a:t>
            </a:r>
            <a:endParaRPr lang="zh-CN" altLang="en-US" sz="125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070065" y="1049124"/>
            <a:ext cx="2051871" cy="538714"/>
            <a:chOff x="2969443" y="785002"/>
            <a:chExt cx="2051871" cy="538714"/>
          </a:xfrm>
        </p:grpSpPr>
        <p:grpSp>
          <p:nvGrpSpPr>
            <p:cNvPr id="6" name="组合 5"/>
            <p:cNvGrpSpPr/>
            <p:nvPr/>
          </p:nvGrpSpPr>
          <p:grpSpPr>
            <a:xfrm>
              <a:off x="2969443" y="785002"/>
              <a:ext cx="532503" cy="538714"/>
              <a:chOff x="2969443" y="848500"/>
              <a:chExt cx="631596" cy="638963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29127" y="785002"/>
              <a:ext cx="532503" cy="538714"/>
              <a:chOff x="2969443" y="848500"/>
              <a:chExt cx="631596" cy="638963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2969443" y="848500"/>
                <a:ext cx="631596" cy="62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伍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488811" y="785002"/>
              <a:ext cx="532503" cy="538714"/>
              <a:chOff x="2969443" y="848500"/>
              <a:chExt cx="631596" cy="638963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969443" y="848500"/>
                <a:ext cx="631596" cy="62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章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9" name="文本框 38"/>
          <p:cNvSpPr txBox="1"/>
          <p:nvPr/>
        </p:nvSpPr>
        <p:spPr>
          <a:xfrm>
            <a:off x="2691685" y="4150330"/>
            <a:ext cx="651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艺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术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瑰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</a:t>
            </a:r>
            <a:endParaRPr lang="zh-CN" altLang="en-US" dirty="0">
              <a:solidFill>
                <a:srgbClr val="797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9082435" y="4667265"/>
            <a:ext cx="1789000" cy="1812221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9550871" y="2164421"/>
            <a:ext cx="2641128" cy="38845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运笔的基本方法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403648" y="1193624"/>
            <a:ext cx="6096000" cy="3723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即永字八法：侧、勒、努、趯、策、掠、啄、磔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pic>
        <p:nvPicPr>
          <p:cNvPr id="10" name="图片 9" descr="形状&#10;&#10;低可信度描述已自动生成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screen"/>
          <a:srcRect l="13278" t="12411" r="13556" b="9500"/>
          <a:stretch>
            <a:fillRect/>
          </a:stretch>
        </p:blipFill>
        <p:spPr>
          <a:xfrm>
            <a:off x="4754245" y="3199552"/>
            <a:ext cx="2113915" cy="225552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88315" y="2082165"/>
            <a:ext cx="3797300" cy="805180"/>
            <a:chOff x="1056" y="3291"/>
            <a:chExt cx="5980" cy="1268"/>
          </a:xfrm>
        </p:grpSpPr>
        <p:sp>
          <p:nvSpPr>
            <p:cNvPr id="3" name="文本框 2"/>
            <p:cNvSpPr txBox="1"/>
            <p:nvPr/>
          </p:nvSpPr>
          <p:spPr>
            <a:xfrm>
              <a:off x="2092" y="3308"/>
              <a:ext cx="3908" cy="12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点为侧，侧锋峻落，铺毫行笔，势足收锋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 flipV="1">
              <a:off x="1056" y="3291"/>
              <a:ext cx="5980" cy="1268"/>
            </a:xfrm>
            <a:prstGeom prst="parallelogram">
              <a:avLst/>
            </a:prstGeom>
            <a:noFill/>
            <a:ln w="19050">
              <a:solidFill>
                <a:srgbClr val="79747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8315" y="3245485"/>
            <a:ext cx="3797300" cy="805180"/>
            <a:chOff x="877" y="4936"/>
            <a:chExt cx="5980" cy="1268"/>
          </a:xfrm>
        </p:grpSpPr>
        <p:sp>
          <p:nvSpPr>
            <p:cNvPr id="4" name="文本框 3"/>
            <p:cNvSpPr txBox="1"/>
            <p:nvPr/>
          </p:nvSpPr>
          <p:spPr>
            <a:xfrm>
              <a:off x="1816" y="4953"/>
              <a:ext cx="4103" cy="12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横为勒，逆锋落纸，缓去急回，不可顺锋平过</a:t>
              </a:r>
              <a:endParaRPr lang="zh-CN" altLang="en-US" sz="2000">
                <a:sym typeface="+mn-ea"/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 flipV="1">
              <a:off x="877" y="4936"/>
              <a:ext cx="5980" cy="1268"/>
            </a:xfrm>
            <a:prstGeom prst="parallelogram">
              <a:avLst/>
            </a:prstGeom>
            <a:noFill/>
            <a:ln w="19050">
              <a:solidFill>
                <a:srgbClr val="79747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88315" y="4408805"/>
            <a:ext cx="3797300" cy="805180"/>
            <a:chOff x="769" y="6789"/>
            <a:chExt cx="5980" cy="1268"/>
          </a:xfrm>
        </p:grpSpPr>
        <p:sp>
          <p:nvSpPr>
            <p:cNvPr id="6" name="文本框 5"/>
            <p:cNvSpPr txBox="1"/>
            <p:nvPr/>
          </p:nvSpPr>
          <p:spPr>
            <a:xfrm>
              <a:off x="1128" y="6806"/>
              <a:ext cx="5263" cy="12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直笔为努，不宜过直 ，太挺直则木僵无力，而须直中见曲势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endParaRPr>
            </a:p>
          </p:txBody>
        </p:sp>
        <p:sp>
          <p:nvSpPr>
            <p:cNvPr id="14" name="平行四边形 13"/>
            <p:cNvSpPr/>
            <p:nvPr/>
          </p:nvSpPr>
          <p:spPr>
            <a:xfrm flipV="1">
              <a:off x="769" y="6789"/>
              <a:ext cx="5980" cy="1268"/>
            </a:xfrm>
            <a:prstGeom prst="parallelogram">
              <a:avLst/>
            </a:prstGeom>
            <a:noFill/>
            <a:ln w="19050">
              <a:solidFill>
                <a:srgbClr val="79747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8315" y="5572125"/>
            <a:ext cx="3797300" cy="805180"/>
            <a:chOff x="769" y="8776"/>
            <a:chExt cx="5980" cy="1268"/>
          </a:xfrm>
        </p:grpSpPr>
        <p:sp>
          <p:nvSpPr>
            <p:cNvPr id="7" name="文本框 6"/>
            <p:cNvSpPr txBox="1"/>
            <p:nvPr/>
          </p:nvSpPr>
          <p:spPr>
            <a:xfrm>
              <a:off x="1707" y="8793"/>
              <a:ext cx="4104" cy="12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l" fontAlgn="auto">
                <a:lnSpc>
                  <a:spcPct val="125000"/>
                </a:lnSpc>
                <a:buClrTx/>
                <a:buSzTx/>
                <a:buFontTx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钩为趯（tì），驻锋提笔，使力集于笔尖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endParaRPr>
            </a:p>
          </p:txBody>
        </p:sp>
        <p:sp>
          <p:nvSpPr>
            <p:cNvPr id="15" name="平行四边形 14"/>
            <p:cNvSpPr/>
            <p:nvPr/>
          </p:nvSpPr>
          <p:spPr>
            <a:xfrm flipV="1">
              <a:off x="769" y="8776"/>
              <a:ext cx="5980" cy="1268"/>
            </a:xfrm>
            <a:prstGeom prst="parallelogram">
              <a:avLst/>
            </a:prstGeom>
            <a:noFill/>
            <a:ln w="19050">
              <a:solidFill>
                <a:srgbClr val="79747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403256" y="2082165"/>
            <a:ext cx="3797300" cy="805180"/>
            <a:chOff x="11232" y="3279"/>
            <a:chExt cx="5980" cy="1268"/>
          </a:xfrm>
        </p:grpSpPr>
        <p:sp>
          <p:nvSpPr>
            <p:cNvPr id="11" name="文本框 10"/>
            <p:cNvSpPr txBox="1"/>
            <p:nvPr/>
          </p:nvSpPr>
          <p:spPr>
            <a:xfrm>
              <a:off x="12162" y="3296"/>
              <a:ext cx="4121" cy="12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仰横为策，起笔同直划，得力在划末</a:t>
              </a:r>
              <a:endParaRPr lang="zh-CN" altLang="en-US" sz="2000">
                <a:sym typeface="+mn-ea"/>
              </a:endParaRPr>
            </a:p>
          </p:txBody>
        </p:sp>
        <p:sp>
          <p:nvSpPr>
            <p:cNvPr id="21" name="平行四边形 20"/>
            <p:cNvSpPr/>
            <p:nvPr/>
          </p:nvSpPr>
          <p:spPr>
            <a:xfrm flipH="1" flipV="1">
              <a:off x="11232" y="3279"/>
              <a:ext cx="5980" cy="1268"/>
            </a:xfrm>
            <a:prstGeom prst="parallelogram">
              <a:avLst/>
            </a:prstGeom>
            <a:noFill/>
            <a:ln w="19050">
              <a:solidFill>
                <a:srgbClr val="79747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403256" y="3245485"/>
            <a:ext cx="3797300" cy="805180"/>
            <a:chOff x="11232" y="4994"/>
            <a:chExt cx="5980" cy="1268"/>
          </a:xfrm>
        </p:grpSpPr>
        <p:sp>
          <p:nvSpPr>
            <p:cNvPr id="18" name="文本框 17"/>
            <p:cNvSpPr txBox="1"/>
            <p:nvPr/>
          </p:nvSpPr>
          <p:spPr>
            <a:xfrm>
              <a:off x="12162" y="5011"/>
              <a:ext cx="4121" cy="12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长撇为掠。起笔同直划，出锋稍肥，力要送到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endParaRPr>
            </a:p>
          </p:txBody>
        </p:sp>
        <p:sp>
          <p:nvSpPr>
            <p:cNvPr id="23" name="平行四边形 22"/>
            <p:cNvSpPr/>
            <p:nvPr/>
          </p:nvSpPr>
          <p:spPr>
            <a:xfrm flipH="1" flipV="1">
              <a:off x="11232" y="4994"/>
              <a:ext cx="5980" cy="1268"/>
            </a:xfrm>
            <a:prstGeom prst="parallelogram">
              <a:avLst/>
            </a:prstGeom>
            <a:noFill/>
            <a:ln w="19050">
              <a:solidFill>
                <a:srgbClr val="79747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516286" y="4408805"/>
            <a:ext cx="3797300" cy="805180"/>
            <a:chOff x="11410" y="6594"/>
            <a:chExt cx="5980" cy="1268"/>
          </a:xfrm>
        </p:grpSpPr>
        <p:sp>
          <p:nvSpPr>
            <p:cNvPr id="8" name="文本框 7"/>
            <p:cNvSpPr txBox="1"/>
            <p:nvPr/>
          </p:nvSpPr>
          <p:spPr>
            <a:xfrm>
              <a:off x="12340" y="6611"/>
              <a:ext cx="4121" cy="12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短撇为啄，落笔左出，快而峻利</a:t>
              </a:r>
              <a:endParaRPr lang="zh-CN" altLang="en-US" sz="2000">
                <a:sym typeface="+mn-ea"/>
              </a:endParaRPr>
            </a:p>
          </p:txBody>
        </p:sp>
        <p:sp>
          <p:nvSpPr>
            <p:cNvPr id="24" name="平行四边形 23"/>
            <p:cNvSpPr/>
            <p:nvPr/>
          </p:nvSpPr>
          <p:spPr>
            <a:xfrm flipH="1" flipV="1">
              <a:off x="11410" y="6594"/>
              <a:ext cx="5980" cy="1268"/>
            </a:xfrm>
            <a:prstGeom prst="parallelogram">
              <a:avLst/>
            </a:prstGeom>
            <a:noFill/>
            <a:ln w="19050">
              <a:solidFill>
                <a:srgbClr val="79747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516286" y="5572125"/>
            <a:ext cx="3797300" cy="805180"/>
            <a:chOff x="11410" y="8759"/>
            <a:chExt cx="5980" cy="1268"/>
          </a:xfrm>
        </p:grpSpPr>
        <p:sp>
          <p:nvSpPr>
            <p:cNvPr id="9" name="文本框 8"/>
            <p:cNvSpPr txBox="1"/>
            <p:nvPr/>
          </p:nvSpPr>
          <p:spPr>
            <a:xfrm>
              <a:off x="11661" y="8776"/>
              <a:ext cx="5478" cy="12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捺为磔[zhé] ，逆锋轻落，折锋铺毫缓行，收锋重在含蓄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endParaRPr>
            </a:p>
          </p:txBody>
        </p:sp>
        <p:sp>
          <p:nvSpPr>
            <p:cNvPr id="25" name="平行四边形 24"/>
            <p:cNvSpPr/>
            <p:nvPr/>
          </p:nvSpPr>
          <p:spPr>
            <a:xfrm flipH="1" flipV="1">
              <a:off x="11410" y="8759"/>
              <a:ext cx="5980" cy="1268"/>
            </a:xfrm>
            <a:prstGeom prst="parallelogram">
              <a:avLst/>
            </a:prstGeom>
            <a:noFill/>
            <a:ln w="19050">
              <a:solidFill>
                <a:srgbClr val="79747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824812" y="1987972"/>
            <a:ext cx="2338305" cy="287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运笔的基本方法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5464175" y="1464310"/>
            <a:ext cx="268478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永字八法：侧(点)</a:t>
            </a: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464175" y="1965749"/>
            <a:ext cx="5302885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  <a:buNone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侧为点，如鸟之翻然侧下。侧是倾斜不正之意，点应取倾斜之势，如巨石侧立，险劲而雄踞。如点成平卧或正立，则呆痴失势。 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464175" y="3103879"/>
            <a:ext cx="12788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点的写法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464175" y="3549858"/>
            <a:ext cx="7118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方点: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464175" y="3960494"/>
            <a:ext cx="6096000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1.起笔-逆向左上轻后,折向右重按。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indent="0" fontAlgn="auto">
              <a:lnSpc>
                <a:spcPct val="125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2.收笔--折向右下铺毫,然后转折回锋向上提收。方点的左边要直,成斜势。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464175" y="5090797"/>
            <a:ext cx="7118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圆点: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464175" y="5484287"/>
            <a:ext cx="2550795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1.顺锋向右下重按。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indent="0" fontAlgn="auto">
              <a:lnSpc>
                <a:spcPct val="125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2.转向左上提收。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31825" y="1686433"/>
            <a:ext cx="3890282" cy="4211943"/>
          </a:xfrm>
          <a:prstGeom prst="rect">
            <a:avLst/>
          </a:prstGeom>
        </p:spPr>
      </p:pic>
      <p:pic>
        <p:nvPicPr>
          <p:cNvPr id="4" name="图片 3" descr="图片包含 游戏机&#10;&#10;描述已自动生成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8629486" y="4795055"/>
            <a:ext cx="1895655" cy="18160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  <p:bldP spid="31" grpId="0"/>
      <p:bldP spid="33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10" name="图片 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1" y="4800641"/>
            <a:ext cx="7284703" cy="2231684"/>
          </a:xfrm>
          <a:prstGeom prst="rect">
            <a:avLst/>
          </a:prstGeom>
        </p:spPr>
      </p:pic>
      <p:pic>
        <p:nvPicPr>
          <p:cNvPr id="12" name="图片 11" descr="在黑暗中&#10;&#10;中度可信度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1" y="4454559"/>
            <a:ext cx="12192000" cy="24034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39897" y="1921688"/>
            <a:ext cx="991220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500" dirty="0">
                <a:latin typeface="华文行楷" panose="02010800040101010101" pitchFamily="2" charset="-122"/>
                <a:ea typeface="华文行楷" panose="02010800040101010101" pitchFamily="2" charset="-122"/>
              </a:rPr>
              <a:t>中国书法内涵</a:t>
            </a:r>
            <a:endParaRPr lang="zh-CN" altLang="en-US" sz="125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070065" y="1049124"/>
            <a:ext cx="2051871" cy="538714"/>
            <a:chOff x="2969443" y="785002"/>
            <a:chExt cx="2051871" cy="538714"/>
          </a:xfrm>
        </p:grpSpPr>
        <p:grpSp>
          <p:nvGrpSpPr>
            <p:cNvPr id="6" name="组合 5"/>
            <p:cNvGrpSpPr/>
            <p:nvPr/>
          </p:nvGrpSpPr>
          <p:grpSpPr>
            <a:xfrm>
              <a:off x="2969443" y="785002"/>
              <a:ext cx="532503" cy="538714"/>
              <a:chOff x="2969443" y="848500"/>
              <a:chExt cx="631596" cy="638963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29127" y="785002"/>
              <a:ext cx="532503" cy="538714"/>
              <a:chOff x="2969443" y="848500"/>
              <a:chExt cx="631596" cy="638963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壹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488811" y="785002"/>
              <a:ext cx="532503" cy="538714"/>
              <a:chOff x="2969443" y="848500"/>
              <a:chExt cx="631596" cy="638963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969443" y="848500"/>
                <a:ext cx="631596" cy="62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章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9" name="文本框 38"/>
          <p:cNvSpPr txBox="1"/>
          <p:nvPr/>
        </p:nvSpPr>
        <p:spPr>
          <a:xfrm>
            <a:off x="2859460" y="4106674"/>
            <a:ext cx="645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艺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术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瑰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</a:t>
            </a:r>
            <a:endParaRPr lang="zh-CN" altLang="en-US" dirty="0">
              <a:solidFill>
                <a:srgbClr val="797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9082435" y="4667265"/>
            <a:ext cx="1789000" cy="1812221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9550871" y="2164421"/>
            <a:ext cx="2641128" cy="38845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运笔的基本方法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589915" y="2257425"/>
            <a:ext cx="268478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永字八法：勒(横)</a:t>
            </a: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9915" y="2915285"/>
            <a:ext cx="3308350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勒为横，如勒马之用缰。横取上斜之势，如骑手紧勒马缰，力量内向直贯于弩（竖）。如卧笔横拖或下斜则疲沓无力。逆锋落笔，缓去急回，保持“逆入平出，有往必收”之势，不宜顺锋滑过，以免轻飘板滞。 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23830" y="2257425"/>
            <a:ext cx="142494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横的写法</a:t>
            </a: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3830" y="2764155"/>
            <a:ext cx="8502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长横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23830" y="3226435"/>
            <a:ext cx="75755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短横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23830" y="3688715"/>
            <a:ext cx="42487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1.起笔一一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逆锋向左轻起后折向下轻顿。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23830" y="4150995"/>
            <a:ext cx="41802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2.行笔一一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折向右铺毫,用中锋缓行。</a:t>
            </a:r>
            <a:endParaRPr lang="zh-CN" altLang="en-US" dirty="0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23830" y="4613275"/>
            <a:ext cx="4248785" cy="822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3.收笔一一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微向上昂后,折向右下重按作 顿，然后回锋向左提收。</a:t>
            </a:r>
            <a:endParaRPr lang="zh-CN" altLang="en-US" dirty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9007473" y="2534856"/>
            <a:ext cx="2781088" cy="31052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  <p:bldP spid="2" grpId="0"/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运笔的基本方法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3827781" y="2257425"/>
            <a:ext cx="268478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永字八法：努(竖)</a:t>
            </a: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27781" y="2764155"/>
            <a:ext cx="3308350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  <a:buNone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竖为弩（同努），努是有力的意思，竖画取内直外曲之势，如弓弩直立，虽形曲而质含无穷之力。所以竖画不宜过直，须配合字体之全局，于曲中见直，方有挺进之势。过直如枯木立地，虽挺直而无力。 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65372" y="2257425"/>
            <a:ext cx="142494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竖的写法</a:t>
            </a: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65372" y="2764155"/>
            <a:ext cx="9645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垂露竖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65372" y="3226435"/>
            <a:ext cx="9645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悬针竖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65372" y="3688715"/>
            <a:ext cx="450977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1.起笔一一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逆锋向上轻起后折向右重按作。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65372" y="4150995"/>
            <a:ext cx="41802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2.行笔一一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转向下铺毫，中锋缓行。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65372" y="4613275"/>
            <a:ext cx="42487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3.收笔一一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稍驻后，回锋向上提收。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99194" y="2210845"/>
            <a:ext cx="2790867" cy="31935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运笔的基本方法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1094317" y="2257425"/>
            <a:ext cx="268478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永字八法：趯(钩)</a:t>
            </a: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94317" y="2915285"/>
            <a:ext cx="2842683" cy="24945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  <a:buNone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钩为趯[tì] ：跃的样子，同跃，谓作钩时，先蹲锋蓄势，再快速提笔，然后绞锋环扭，顺势出锋，力聚尖端。如人要跳跃，需先蹲蓄力，然后猛然一跃而起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41568" y="2257425"/>
            <a:ext cx="142494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钩的写法</a:t>
            </a: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41568" y="2764155"/>
            <a:ext cx="9645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竖钩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41568" y="3226435"/>
            <a:ext cx="9645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弯钩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41568" y="3688715"/>
            <a:ext cx="450977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1.起笔一一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同竖。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41568" y="4150995"/>
            <a:ext cx="450977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2.行笔一一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竖钩同竖，竖弯钩的中段微弯。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41568" y="4613275"/>
            <a:ext cx="4248785" cy="822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25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3.收笔一一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首先斜向左下作顿，然后回锋转向左，平向左出锋，钩尖较短。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pic>
        <p:nvPicPr>
          <p:cNvPr id="4" name="图片 3" descr="形状&#10;&#10;低可信度描述已自动生成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screen"/>
          <a:srcRect l="13278" t="12411" r="13556" b="9500"/>
          <a:stretch>
            <a:fillRect/>
          </a:stretch>
        </p:blipFill>
        <p:spPr>
          <a:xfrm>
            <a:off x="4455213" y="2963757"/>
            <a:ext cx="2113915" cy="22555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525780" y="1752177"/>
            <a:ext cx="2338305" cy="287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  <p:bldP spid="2" grpId="0"/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运笔的基本方法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614045" y="1267671"/>
            <a:ext cx="268478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永字八法：策</a:t>
            </a: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4045" y="1696293"/>
            <a:ext cx="10731500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  <a:buNone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提为策,如策马之用鞭。策本义是马鞭，这里其引申义策应之意。挑画多用在字的左边，其势向右上斜出，与右边的点画相策应，形成相背拱揖的形势。 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4045" y="3743960"/>
            <a:ext cx="142494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撇的写法</a:t>
            </a: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4045" y="4272280"/>
            <a:ext cx="9645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algn="l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长撇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4045" y="4738211"/>
            <a:ext cx="964565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短撇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4045" y="5142547"/>
            <a:ext cx="450977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1.起笔一一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写法同竖的起笔。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4045" y="5546883"/>
            <a:ext cx="5107305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algn="l">
              <a:lnSpc>
                <a:spcPct val="80000"/>
              </a:lnSpc>
              <a:buClrTx/>
              <a:buSzTx/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2.行笔一一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折向左下铺毫后中锋行笔，形微弯。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4045" y="5951220"/>
            <a:ext cx="4248785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8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3.收笔一一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顺势出锋收笔，宜尖。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4045" y="2472478"/>
            <a:ext cx="268478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永字八法：掠(长撇)</a:t>
            </a: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4045" y="2909992"/>
            <a:ext cx="10731500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  <a:buNone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撇为掠，掠是拂掠之意。如篦之掠发，状似燕掠檐下。谓写掠画应如以手拂物之表，虽然行笔渐渐加速，出锋轻捷爽利，取其潇洒利落之姿，但力要送到末端，否则就会飘浮无力 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829637" y="3354523"/>
            <a:ext cx="3852333" cy="31732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  <p:bldP spid="2" grpId="0"/>
      <p:bldP spid="3" grpId="0"/>
      <p:bldP spid="6" grpId="0"/>
      <p:bldP spid="7" grpId="0"/>
      <p:bldP spid="8" grpId="0"/>
      <p:bldP spid="9" grpId="0"/>
      <p:bldP spid="10" grpId="0"/>
      <p:bldP spid="4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运笔的基本方法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614045" y="1140674"/>
            <a:ext cx="268478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永字八法：啄</a:t>
            </a: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4045" y="1645499"/>
            <a:ext cx="10731500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短撇为啄，如鸟之啄物。谓写横撇应如鸟之啄食。行笔快速，笔锋峻利。落笔左出，锐而斜下，以轻捷健劲为胜 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4045" y="4265300"/>
            <a:ext cx="142494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捺的写法</a:t>
            </a: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4045" y="4871933"/>
            <a:ext cx="5189855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1.起笔一一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向左逆锋轻落笔，再折向右轻顿。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4045" y="5431581"/>
            <a:ext cx="667131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2.行笔一一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铺毫向右下中锋行笔，（边行边按，由轻到重)。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4045" y="5991229"/>
            <a:ext cx="8249285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8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3.收笔一一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行至末端，折向右，转锋，平向右边提边收，收笔部分不可太长。</a:t>
            </a:r>
            <a:r>
              <a:rPr lang="zh-CN" altLang="en-US" dirty="0">
                <a:sym typeface="+mn-ea"/>
              </a:rPr>
              <a:t>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4045" y="2504019"/>
            <a:ext cx="268478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永字八法：磔(捺)</a:t>
            </a: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4045" y="3008632"/>
            <a:ext cx="10731500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  <a:buNone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捺为磔[zhé]，笔锋开张之意。这里有两层意思：其一指磔画在字体结构中的作用而言，楷书中的捺画承隶书的波磔而来，而隶书的波磔正是为了解散小篆屈曲裹束的形式，使字体向外开放；其二是说这一笔直要写得刚劲、利刹、有气势。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825999" y="3729836"/>
            <a:ext cx="2343901" cy="19307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  <p:bldP spid="2" grpId="0"/>
      <p:bldP spid="3" grpId="0"/>
      <p:bldP spid="8" grpId="0"/>
      <p:bldP spid="9" grpId="0"/>
      <p:bldP spid="10" grpId="0"/>
      <p:bldP spid="4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10" name="图片 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1" y="4800641"/>
            <a:ext cx="7284703" cy="2231684"/>
          </a:xfrm>
          <a:prstGeom prst="rect">
            <a:avLst/>
          </a:prstGeom>
        </p:spPr>
      </p:pic>
      <p:pic>
        <p:nvPicPr>
          <p:cNvPr id="12" name="图片 11" descr="在黑暗中&#10;&#10;中度可信度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1" y="4454559"/>
            <a:ext cx="12192000" cy="24034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00959" y="1921688"/>
            <a:ext cx="659008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500" dirty="0">
                <a:latin typeface="华文行楷" panose="02010800040101010101" pitchFamily="2" charset="-122"/>
                <a:ea typeface="华文行楷" panose="02010800040101010101" pitchFamily="2" charset="-122"/>
              </a:rPr>
              <a:t>注意事项</a:t>
            </a:r>
            <a:endParaRPr lang="zh-CN" altLang="en-US" sz="125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070065" y="1049124"/>
            <a:ext cx="2051871" cy="538714"/>
            <a:chOff x="2969443" y="785002"/>
            <a:chExt cx="2051871" cy="538714"/>
          </a:xfrm>
        </p:grpSpPr>
        <p:grpSp>
          <p:nvGrpSpPr>
            <p:cNvPr id="6" name="组合 5"/>
            <p:cNvGrpSpPr/>
            <p:nvPr/>
          </p:nvGrpSpPr>
          <p:grpSpPr>
            <a:xfrm>
              <a:off x="2969443" y="785002"/>
              <a:ext cx="532503" cy="538714"/>
              <a:chOff x="2969443" y="848500"/>
              <a:chExt cx="631596" cy="638963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29127" y="785002"/>
              <a:ext cx="532503" cy="538714"/>
              <a:chOff x="2969443" y="848500"/>
              <a:chExt cx="631596" cy="638963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2969443" y="848500"/>
                <a:ext cx="631596" cy="62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陆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488811" y="785002"/>
              <a:ext cx="532503" cy="538714"/>
              <a:chOff x="2969443" y="848500"/>
              <a:chExt cx="631596" cy="638963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969443" y="848500"/>
                <a:ext cx="631596" cy="62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章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9" name="文本框 38"/>
          <p:cNvSpPr txBox="1"/>
          <p:nvPr/>
        </p:nvSpPr>
        <p:spPr>
          <a:xfrm>
            <a:off x="2933848" y="4106674"/>
            <a:ext cx="645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艺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术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瑰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</a:t>
            </a:r>
            <a:endParaRPr lang="zh-CN" altLang="en-US" dirty="0">
              <a:solidFill>
                <a:srgbClr val="797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9082435" y="4667265"/>
            <a:ext cx="1789000" cy="1812221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9550871" y="2164421"/>
            <a:ext cx="2641128" cy="38845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注意事项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03580" y="2482850"/>
            <a:ext cx="207264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选定临摹字帖，最好不要换，一直坚持临摹一家的字帖，最好坚持练习几个月到几年。同时每次练字，不要贪多，每次练习几个字就可以，并不一定需要每次时间很长，要求临摹力尽和原帖相同到位 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14962" y="1417955"/>
            <a:ext cx="191325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学写毛笔字一定要有恒心与毅力，要持之以恒，戒骄戒躁，不能一曝十寒。常说：“只要工夫深，铁杵磨成针”。只要按学习规律坚持临池不辍，必然学有所成。 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66959" y="2758440"/>
            <a:ext cx="16071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临帖时不要看一眼写一笔，先要读帖，吃透要领，先要把各种偏旁部首练好，以后再组成各种字就容易了，然后把一个字一气写成。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12885" y="1315720"/>
            <a:ext cx="223139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提按。笔按下去写，笔划就粗，提起来就细。就像人走路的两只脚，一只落下，一只提起，不停地交替一样，笔在写字的过程中也在不停地提按。惟其如此，才能产生出粗细绝不相同的线条来。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069130" y="781017"/>
            <a:ext cx="1222211" cy="1578361"/>
            <a:chOff x="1069130" y="781017"/>
            <a:chExt cx="1222211" cy="1578361"/>
          </a:xfrm>
        </p:grpSpPr>
        <p:pic>
          <p:nvPicPr>
            <p:cNvPr id="2" name="图片 1" descr="形状&#10;&#10;低可信度描述已自动生成"/>
            <p:cNvPicPr>
              <a:picLocks noChangeAspect="1"/>
            </p:cNvPicPr>
            <p:nvPr/>
          </p:nvPicPr>
          <p:blipFill>
            <a:blip r:embed="rId4" cstate="screen"/>
            <a:srcRect l="13278" t="12411" r="13556" b="9500"/>
            <a:stretch>
              <a:fillRect/>
            </a:stretch>
          </p:blipFill>
          <p:spPr>
            <a:xfrm>
              <a:off x="1069130" y="1085502"/>
              <a:ext cx="1193586" cy="127387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1253535" y="781017"/>
              <a:ext cx="1037806" cy="1273876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3855829" y="4904149"/>
            <a:ext cx="1209247" cy="1654168"/>
            <a:chOff x="3535894" y="4690540"/>
            <a:chExt cx="1209247" cy="1654168"/>
          </a:xfrm>
        </p:grpSpPr>
        <p:pic>
          <p:nvPicPr>
            <p:cNvPr id="3" name="图片 2" descr="形状&#10;&#10;低可信度描述已自动生成"/>
            <p:cNvPicPr>
              <a:picLocks noChangeAspect="1"/>
            </p:cNvPicPr>
            <p:nvPr/>
          </p:nvPicPr>
          <p:blipFill>
            <a:blip r:embed="rId4" cstate="screen"/>
            <a:srcRect l="13278" t="12411" r="13556" b="9500"/>
            <a:stretch>
              <a:fillRect/>
            </a:stretch>
          </p:blipFill>
          <p:spPr>
            <a:xfrm>
              <a:off x="3535894" y="5070832"/>
              <a:ext cx="1193586" cy="1273876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3707335" y="4690540"/>
              <a:ext cx="1037806" cy="1273876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6773758" y="945125"/>
            <a:ext cx="1193586" cy="1637764"/>
            <a:chOff x="6314229" y="964744"/>
            <a:chExt cx="1193586" cy="1637764"/>
          </a:xfrm>
        </p:grpSpPr>
        <p:pic>
          <p:nvPicPr>
            <p:cNvPr id="4" name="图片 3" descr="形状&#10;&#10;低可信度描述已自动生成"/>
            <p:cNvPicPr>
              <a:picLocks noChangeAspect="1"/>
            </p:cNvPicPr>
            <p:nvPr/>
          </p:nvPicPr>
          <p:blipFill>
            <a:blip r:embed="rId4" cstate="screen"/>
            <a:srcRect l="13278" t="12411" r="13556" b="9500"/>
            <a:stretch>
              <a:fillRect/>
            </a:stretch>
          </p:blipFill>
          <p:spPr>
            <a:xfrm>
              <a:off x="6314229" y="1328632"/>
              <a:ext cx="1193586" cy="1273876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6457414" y="964744"/>
              <a:ext cx="1037806" cy="1273876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9892244" y="4726241"/>
            <a:ext cx="1193586" cy="1693825"/>
            <a:chOff x="9858377" y="4572106"/>
            <a:chExt cx="1193586" cy="1693825"/>
          </a:xfrm>
        </p:grpSpPr>
        <p:pic>
          <p:nvPicPr>
            <p:cNvPr id="8" name="图片 7" descr="形状&#10;&#10;低可信度描述已自动生成"/>
            <p:cNvPicPr>
              <a:picLocks noChangeAspect="1"/>
            </p:cNvPicPr>
            <p:nvPr/>
          </p:nvPicPr>
          <p:blipFill>
            <a:blip r:embed="rId4" cstate="screen"/>
            <a:srcRect l="13278" t="12411" r="13556" b="9500"/>
            <a:stretch>
              <a:fillRect/>
            </a:stretch>
          </p:blipFill>
          <p:spPr>
            <a:xfrm>
              <a:off x="9858377" y="4992055"/>
              <a:ext cx="1193586" cy="127387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10014157" y="4572106"/>
              <a:ext cx="1037806" cy="1273876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7" grpId="0"/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注意事项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667510" y="1356360"/>
            <a:ext cx="945070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每写一个笔画，都有入笔、行笔、收笔三个过程。有“露锋”法，顺笔而入，使笔画开端呈尖形或方形；有“藏锋法”，逆锋入笔，横画欲右先左，竖画欲下先上，使笔锋藏在笔画中，笔画开端基本呈圆形。行笔要学会“中锋用笔”，使锋尖常在点划中间运行。为使笔画有力度，还要学会涩势用笔，行中留，留中行，避免浮华。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37235" y="1517650"/>
            <a:ext cx="697230" cy="744220"/>
            <a:chOff x="1916" y="3255"/>
            <a:chExt cx="1098" cy="1172"/>
          </a:xfrm>
        </p:grpSpPr>
        <p:pic>
          <p:nvPicPr>
            <p:cNvPr id="9" name="图片 8" descr="形状&#10;&#10;低可信度描述已自动生成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screen"/>
            <a:srcRect l="13278" t="12411" r="13556" b="9500"/>
            <a:stretch>
              <a:fillRect/>
            </a:stretch>
          </p:blipFill>
          <p:spPr>
            <a:xfrm>
              <a:off x="1916" y="3255"/>
              <a:ext cx="1098" cy="117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6"/>
              </p:custDataLst>
            </p:nvPr>
          </p:nvSpPr>
          <p:spPr>
            <a:xfrm>
              <a:off x="2118" y="3503"/>
              <a:ext cx="694" cy="6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-6350" fontAlgn="auto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壹</a:t>
              </a:r>
              <a:endPara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667510" y="3042707"/>
            <a:ext cx="9451340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结字又叫结体或间架结构。写毛笔字一要把握间架结构，二要练好笔画特点。间架结构比点画特点重要。间架好的字，笔画特点不突出，也还顺眼；反过来就不行了。因此，认真研究并把握好字的结体规律十分重要。“初学分布，但求平正”。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37235" y="3099433"/>
            <a:ext cx="697230" cy="744220"/>
            <a:chOff x="1916" y="3255"/>
            <a:chExt cx="1098" cy="1172"/>
          </a:xfrm>
        </p:grpSpPr>
        <p:pic>
          <p:nvPicPr>
            <p:cNvPr id="18" name="图片 17" descr="形状&#10;&#10;低可信度描述已自动生成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 cstate="screen"/>
            <a:srcRect l="13278" t="12411" r="13556" b="9500"/>
            <a:stretch>
              <a:fillRect/>
            </a:stretch>
          </p:blipFill>
          <p:spPr>
            <a:xfrm>
              <a:off x="1916" y="3255"/>
              <a:ext cx="1098" cy="117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>
              <p:custDataLst>
                <p:tags r:id="rId8"/>
              </p:custDataLst>
            </p:nvPr>
          </p:nvSpPr>
          <p:spPr>
            <a:xfrm>
              <a:off x="2118" y="3503"/>
              <a:ext cx="694" cy="6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-6350" fontAlgn="auto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贰</a:t>
              </a:r>
              <a:endPara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667510" y="4610947"/>
            <a:ext cx="9451340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学写字应先从楷书或隶书入手。掌握各种笔法后再学其它书体就有了基础。临帖是练好字的必需手段。不临帖，全凭自己想法随意写，是上不了路子的。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37235" y="4435692"/>
            <a:ext cx="697230" cy="744220"/>
            <a:chOff x="1916" y="3255"/>
            <a:chExt cx="1098" cy="1172"/>
          </a:xfrm>
        </p:grpSpPr>
        <p:pic>
          <p:nvPicPr>
            <p:cNvPr id="21" name="图片 20" descr="形状&#10;&#10;低可信度描述已自动生成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5" cstate="screen"/>
            <a:srcRect l="13278" t="12411" r="13556" b="9500"/>
            <a:stretch>
              <a:fillRect/>
            </a:stretch>
          </p:blipFill>
          <p:spPr>
            <a:xfrm>
              <a:off x="1916" y="3255"/>
              <a:ext cx="1098" cy="1172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>
              <p:custDataLst>
                <p:tags r:id="rId10"/>
              </p:custDataLst>
            </p:nvPr>
          </p:nvSpPr>
          <p:spPr>
            <a:xfrm>
              <a:off x="2118" y="3503"/>
              <a:ext cx="694" cy="6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-6350" fontAlgn="auto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叁</a:t>
              </a:r>
              <a:endPara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667510" y="5854912"/>
            <a:ext cx="9450705" cy="3124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疏可跑马与密不透风意思是字的布局要疏密有致，以达到最佳视觉效果。</a:t>
            </a:r>
            <a:endParaRPr lang="zh-CN" altLang="en-US" sz="2000">
              <a:sym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37235" y="5484073"/>
            <a:ext cx="697230" cy="744220"/>
            <a:chOff x="1916" y="3255"/>
            <a:chExt cx="1098" cy="1172"/>
          </a:xfrm>
        </p:grpSpPr>
        <p:pic>
          <p:nvPicPr>
            <p:cNvPr id="24" name="图片 23" descr="形状&#10;&#10;低可信度描述已自动生成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" cstate="screen"/>
            <a:srcRect l="13278" t="12411" r="13556" b="9500"/>
            <a:stretch>
              <a:fillRect/>
            </a:stretch>
          </p:blipFill>
          <p:spPr>
            <a:xfrm>
              <a:off x="1916" y="3255"/>
              <a:ext cx="1098" cy="1172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>
              <p:custDataLst>
                <p:tags r:id="rId12"/>
              </p:custDataLst>
            </p:nvPr>
          </p:nvSpPr>
          <p:spPr>
            <a:xfrm>
              <a:off x="2118" y="3503"/>
              <a:ext cx="694" cy="6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-6350" fontAlgn="auto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肆</a:t>
              </a:r>
              <a:endPara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3" grpId="0"/>
      <p:bldP spid="4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注意事项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778508" y="1356360"/>
            <a:ext cx="11007092" cy="9952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为使摹临达到准、像，少走弯路，要多读帖，做到胸有成竹。临写时读范字的光阴比写的时间要多，磨刀不误砍柴工。因此，要对范字进行全面观察，其顺序为 ：从整体到局部，从外到内，从上到下，从左到右，不留下一点空缺、盲点。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8508" y="2505710"/>
            <a:ext cx="94513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观察时可借助练习纸张上的垂直线、斜线和各种连接线，都很有效。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8507" y="3101340"/>
            <a:ext cx="10823783" cy="6905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10000"/>
              </a:lnSpc>
              <a:buClrTx/>
              <a:buSzTx/>
              <a:buFontTx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再是细化观察内容：看字形特性，笔画起止长短，粗细、正斜、曲直、方向、距离、上下、交接点、大小、疏密、穿插、呼应等，做到胸有成竹，在临写之前明白于心。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8508" y="3973830"/>
            <a:ext cx="94507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书法的结体有“避就”、“穿插”、“向背”、“偏侧”等多种方法；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8508" y="4569460"/>
            <a:ext cx="94507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【境界】初学分布，但求平正；既知平正，务追险绝；既能险绝，复归平正。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8508" y="5165090"/>
            <a:ext cx="94507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【章法】指安排布置整幅作品中，字与字、行与行之间呼应、照顾等关系的方法。亦即整幅作品的“布白”。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8508" y="6037580"/>
            <a:ext cx="94507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学贵自学，持之一恒，锲而不舍，乃克有成！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589709" y="1461521"/>
            <a:ext cx="121920" cy="121920"/>
          </a:xfrm>
          <a:prstGeom prst="ellipse">
            <a:avLst/>
          </a:prstGeom>
          <a:solidFill>
            <a:srgbClr val="7974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589709" y="2612794"/>
            <a:ext cx="121920" cy="121920"/>
          </a:xfrm>
          <a:prstGeom prst="ellipse">
            <a:avLst/>
          </a:prstGeom>
          <a:solidFill>
            <a:srgbClr val="7974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>
            <p:custDataLst>
              <p:tags r:id="rId6"/>
            </p:custDataLst>
          </p:nvPr>
        </p:nvSpPr>
        <p:spPr>
          <a:xfrm>
            <a:off x="589709" y="3193394"/>
            <a:ext cx="121920" cy="121920"/>
          </a:xfrm>
          <a:prstGeom prst="ellipse">
            <a:avLst/>
          </a:prstGeom>
          <a:solidFill>
            <a:srgbClr val="7974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>
            <p:custDataLst>
              <p:tags r:id="rId7"/>
            </p:custDataLst>
          </p:nvPr>
        </p:nvSpPr>
        <p:spPr>
          <a:xfrm>
            <a:off x="589709" y="4062327"/>
            <a:ext cx="121920" cy="121920"/>
          </a:xfrm>
          <a:prstGeom prst="ellipse">
            <a:avLst/>
          </a:prstGeom>
          <a:solidFill>
            <a:srgbClr val="7974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>
            <p:custDataLst>
              <p:tags r:id="rId8"/>
            </p:custDataLst>
          </p:nvPr>
        </p:nvSpPr>
        <p:spPr>
          <a:xfrm>
            <a:off x="589709" y="4662170"/>
            <a:ext cx="121920" cy="121920"/>
          </a:xfrm>
          <a:prstGeom prst="ellipse">
            <a:avLst/>
          </a:prstGeom>
          <a:solidFill>
            <a:srgbClr val="7974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>
            <p:custDataLst>
              <p:tags r:id="rId9"/>
            </p:custDataLst>
          </p:nvPr>
        </p:nvSpPr>
        <p:spPr>
          <a:xfrm>
            <a:off x="589709" y="5262013"/>
            <a:ext cx="121920" cy="121920"/>
          </a:xfrm>
          <a:prstGeom prst="ellipse">
            <a:avLst/>
          </a:prstGeom>
          <a:solidFill>
            <a:srgbClr val="7974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>
            <p:custDataLst>
              <p:tags r:id="rId10"/>
            </p:custDataLst>
          </p:nvPr>
        </p:nvSpPr>
        <p:spPr>
          <a:xfrm>
            <a:off x="589709" y="6130946"/>
            <a:ext cx="121920" cy="121920"/>
          </a:xfrm>
          <a:prstGeom prst="ellipse">
            <a:avLst/>
          </a:prstGeom>
          <a:solidFill>
            <a:srgbClr val="7974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3" grpId="0"/>
      <p:bldP spid="4" grpId="0"/>
      <p:bldP spid="8" grpId="0"/>
      <p:bldP spid="6" grpId="0"/>
      <p:bldP spid="7" grpId="0"/>
      <p:bldP spid="12" grpId="0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10" name="图片 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1" y="4800641"/>
            <a:ext cx="7284703" cy="2231684"/>
          </a:xfrm>
          <a:prstGeom prst="rect">
            <a:avLst/>
          </a:prstGeom>
        </p:spPr>
      </p:pic>
      <p:pic>
        <p:nvPicPr>
          <p:cNvPr id="12" name="图片 11" descr="在黑暗中&#10;&#10;中度可信度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1" y="4454559"/>
            <a:ext cx="12192000" cy="24034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39897" y="1921688"/>
            <a:ext cx="991220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500" dirty="0">
                <a:latin typeface="华文行楷" panose="02010800040101010101" pitchFamily="2" charset="-122"/>
                <a:ea typeface="华文行楷" panose="02010800040101010101" pitchFamily="2" charset="-122"/>
              </a:rPr>
              <a:t>中国毛笔书法</a:t>
            </a:r>
            <a:endParaRPr lang="zh-CN" altLang="en-US" sz="125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170854" y="1049124"/>
            <a:ext cx="5850292" cy="538714"/>
            <a:chOff x="2969443" y="785002"/>
            <a:chExt cx="5850292" cy="538714"/>
          </a:xfrm>
        </p:grpSpPr>
        <p:grpSp>
          <p:nvGrpSpPr>
            <p:cNvPr id="6" name="组合 5"/>
            <p:cNvGrpSpPr/>
            <p:nvPr/>
          </p:nvGrpSpPr>
          <p:grpSpPr>
            <a:xfrm>
              <a:off x="2969443" y="785002"/>
              <a:ext cx="532503" cy="538714"/>
              <a:chOff x="2969443" y="848500"/>
              <a:chExt cx="631596" cy="638963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29127" y="785002"/>
              <a:ext cx="532503" cy="538714"/>
              <a:chOff x="2969443" y="848500"/>
              <a:chExt cx="631596" cy="638963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华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488811" y="785002"/>
              <a:ext cx="532503" cy="538714"/>
              <a:chOff x="2969443" y="848500"/>
              <a:chExt cx="631596" cy="638963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248495" y="785002"/>
              <a:ext cx="532503" cy="538714"/>
              <a:chOff x="2969443" y="848500"/>
              <a:chExt cx="631596" cy="638963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化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6008179" y="785002"/>
              <a:ext cx="532503" cy="538714"/>
              <a:chOff x="2969443" y="848500"/>
              <a:chExt cx="631596" cy="638963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源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767863" y="785002"/>
              <a:ext cx="532503" cy="538714"/>
              <a:chOff x="2969443" y="848500"/>
              <a:chExt cx="631596" cy="638963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远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7527547" y="785002"/>
              <a:ext cx="532503" cy="538714"/>
              <a:chOff x="2969443" y="848500"/>
              <a:chExt cx="631596" cy="638963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流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8287232" y="785002"/>
              <a:ext cx="532503" cy="538714"/>
              <a:chOff x="2969443" y="848500"/>
              <a:chExt cx="631596" cy="638963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2969443" y="848500"/>
                <a:ext cx="631596" cy="62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长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9" name="文本框 38"/>
          <p:cNvSpPr txBox="1"/>
          <p:nvPr/>
        </p:nvSpPr>
        <p:spPr>
          <a:xfrm>
            <a:off x="2653048" y="4127864"/>
            <a:ext cx="644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艺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术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瑰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</a:t>
            </a:r>
            <a:endParaRPr lang="zh-CN" altLang="en-US" dirty="0">
              <a:solidFill>
                <a:srgbClr val="797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9082435" y="4667265"/>
            <a:ext cx="1789000" cy="1812221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9550871" y="2164421"/>
            <a:ext cx="2641128" cy="3884506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4163957" y="4785495"/>
            <a:ext cx="4097504" cy="307777"/>
            <a:chOff x="3897785" y="4454559"/>
            <a:chExt cx="4097504" cy="307777"/>
          </a:xfrm>
        </p:grpSpPr>
        <p:sp>
          <p:nvSpPr>
            <p:cNvPr id="42" name="文本框 41"/>
            <p:cNvSpPr txBox="1"/>
            <p:nvPr/>
          </p:nvSpPr>
          <p:spPr>
            <a:xfrm>
              <a:off x="3897785" y="4454559"/>
              <a:ext cx="1657294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</a:t>
              </a:r>
              <a:r>
                <a:rPr lang="zh-CN" altLang="en-US" sz="1400" dirty="0" smtClean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zh-CN" altLang="en-US" sz="14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PPT模板</a:t>
              </a:r>
              <a:endParaRPr lang="zh-CN" altLang="en-US" sz="14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796100" y="4454559"/>
              <a:ext cx="21991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汇报时间：</a:t>
              </a:r>
              <a:r>
                <a:rPr lang="en-US" altLang="zh-CN" sz="14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202X</a:t>
              </a:r>
              <a:r>
                <a:rPr lang="zh-CN" altLang="en-US" sz="14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4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sz="14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endParaRPr lang="zh-CN" altLang="en-US" sz="14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8" y="299683"/>
            <a:ext cx="295465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中国书法内涵</a:t>
            </a:r>
            <a:endParaRPr lang="zh-CN" altLang="en-US" sz="3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8" name="图片 17" descr="形状&#10;&#10;描述已自动生成"/>
          <p:cNvPicPr>
            <a:picLocks noChangeAspect="1"/>
          </p:cNvPicPr>
          <p:nvPr/>
        </p:nvPicPr>
        <p:blipFill>
          <a:blip r:embed="rId4" cstate="screen"/>
          <a:srcRect l="4951" t="13781" r="4859" b="14032"/>
          <a:stretch>
            <a:fillRect/>
          </a:stretch>
        </p:blipFill>
        <p:spPr>
          <a:xfrm>
            <a:off x="863199" y="945125"/>
            <a:ext cx="10465603" cy="543026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637209" y="1782312"/>
            <a:ext cx="9074331" cy="2148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5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国书法是人类社会的艺术瑰宝，它曾作为必不可少的交流工具，乃至视觉艺术，经历了几千年的发展演变。是中华民族聪慧和创造力的集中体现，由简而繁，由甲骨而小篆，再由小篆而隶，进而楷、行、草，汉字的点画已挣脱了仅仅为符号的束缚，创立了自身赋有无穷魅力的美，它蕴含感情、良知、道德。展现出浑厚肃穆、轻灵飘渺、沉着稳健、闲雅舒展的意境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 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，仿佛备齐了人类至善至美的一切条件，标志着华夏文明在古典文化艺术领域的最高水准。并以其特殊的书写工具和独特的精神气韵，在世界艺术史上独领风骚。 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637208" y="4130835"/>
            <a:ext cx="9074331" cy="1455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5000"/>
              </a:lnSpc>
            </a:pPr>
            <a:r>
              <a:rPr lang="en-US" altLang="en-US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书法是我们的国粹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，也</a:t>
            </a:r>
            <a:r>
              <a:rPr lang="en-US" altLang="en-US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是最能体现我们民族的精神。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多</a:t>
            </a:r>
            <a:r>
              <a:rPr lang="en-US" altLang="en-US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抽出时间学习书法，这是一件很好的事。一方面可以陶冶性情，另一方面可以通过学习书法深入了解中国文化的传统。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现代</a:t>
            </a:r>
            <a:r>
              <a:rPr lang="en-US" altLang="en-US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社会环境在日新月异地改变，很多人对自己民族的文化非常生疏，很多传统知识都面临着失传的危机。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8" y="299683"/>
            <a:ext cx="240147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中国书法内涵</a:t>
            </a:r>
            <a:endParaRPr lang="zh-CN" altLang="en-US" dirty="0"/>
          </a:p>
        </p:txBody>
      </p:sp>
      <p:pic>
        <p:nvPicPr>
          <p:cNvPr id="10" name="图片 9" descr="文本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7343" y="1485730"/>
            <a:ext cx="4241080" cy="424108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22720" y="1584847"/>
            <a:ext cx="7271438" cy="1109535"/>
            <a:chOff x="662064" y="1584847"/>
            <a:chExt cx="7271438" cy="1109535"/>
          </a:xfrm>
        </p:grpSpPr>
        <p:sp>
          <p:nvSpPr>
            <p:cNvPr id="3" name="文本框 2"/>
            <p:cNvSpPr txBox="1"/>
            <p:nvPr/>
          </p:nvSpPr>
          <p:spPr>
            <a:xfrm>
              <a:off x="774964" y="1584847"/>
              <a:ext cx="7158538" cy="1109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书法定义：以汉字为载体，运用书写工具去表现内心思想情感的艺术。中国书法与汉文字有着密不可分的血肉联系。可以这样认为，书法艺术是伴随着文字的产生而产生的。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62064" y="1724298"/>
              <a:ext cx="121609" cy="121609"/>
            </a:xfrm>
            <a:prstGeom prst="ellipse">
              <a:avLst/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14011" y="2937905"/>
            <a:ext cx="7341107" cy="1455783"/>
            <a:chOff x="653355" y="2937905"/>
            <a:chExt cx="7341107" cy="1455783"/>
          </a:xfrm>
        </p:grpSpPr>
        <p:sp>
          <p:nvSpPr>
            <p:cNvPr id="6" name="文本框 5"/>
            <p:cNvSpPr txBox="1"/>
            <p:nvPr/>
          </p:nvSpPr>
          <p:spPr>
            <a:xfrm>
              <a:off x="774964" y="2937905"/>
              <a:ext cx="7219498" cy="14557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仓颉奉黄帝之命仰观日月星辰，俯察鸟兽山川，运用</a:t>
              </a:r>
              <a:r>
                <a:rPr lang="en-US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“象形、指事、会意、形声、转注、假借”</a:t>
              </a: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六种方法创造出了文字。是最初整理创造汉字的人，被后人尊为中华文字始祖，我们可以了解到最早的汉字来源于物象。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53355" y="3100539"/>
              <a:ext cx="121609" cy="121609"/>
            </a:xfrm>
            <a:prstGeom prst="ellipse">
              <a:avLst/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14010" y="4637211"/>
            <a:ext cx="7280148" cy="1109535"/>
            <a:chOff x="653354" y="4637211"/>
            <a:chExt cx="7280148" cy="1109535"/>
          </a:xfrm>
        </p:grpSpPr>
        <p:sp>
          <p:nvSpPr>
            <p:cNvPr id="8" name="文本框 7"/>
            <p:cNvSpPr txBox="1"/>
            <p:nvPr/>
          </p:nvSpPr>
          <p:spPr>
            <a:xfrm>
              <a:off x="774964" y="4637211"/>
              <a:ext cx="7158538" cy="1109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古人云：“书为心声”、“书画同源”， 由内而外，“内”就是学问修养，要长期积累而成；而“外”既是你的艺术手段所表现出来的作品，两者缺一不可。 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53354" y="4808685"/>
              <a:ext cx="121609" cy="121609"/>
            </a:xfrm>
            <a:prstGeom prst="ellipse">
              <a:avLst/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10" name="图片 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1" y="4800641"/>
            <a:ext cx="7284703" cy="2231684"/>
          </a:xfrm>
          <a:prstGeom prst="rect">
            <a:avLst/>
          </a:prstGeom>
        </p:spPr>
      </p:pic>
      <p:pic>
        <p:nvPicPr>
          <p:cNvPr id="12" name="图片 11" descr="在黑暗中&#10;&#10;中度可信度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1" y="4454559"/>
            <a:ext cx="12192000" cy="24034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3446" y="1849883"/>
            <a:ext cx="1152510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0" dirty="0">
                <a:latin typeface="华文行楷" panose="02010800040101010101" pitchFamily="2" charset="-122"/>
                <a:ea typeface="华文行楷" panose="02010800040101010101" pitchFamily="2" charset="-122"/>
              </a:rPr>
              <a:t>书法的渊源与发展</a:t>
            </a:r>
            <a:endParaRPr lang="zh-CN" altLang="en-US" sz="11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070065" y="1049124"/>
            <a:ext cx="2051871" cy="538714"/>
            <a:chOff x="2969443" y="785002"/>
            <a:chExt cx="2051871" cy="538714"/>
          </a:xfrm>
        </p:grpSpPr>
        <p:grpSp>
          <p:nvGrpSpPr>
            <p:cNvPr id="6" name="组合 5"/>
            <p:cNvGrpSpPr/>
            <p:nvPr/>
          </p:nvGrpSpPr>
          <p:grpSpPr>
            <a:xfrm>
              <a:off x="2969443" y="785002"/>
              <a:ext cx="532503" cy="538714"/>
              <a:chOff x="2969443" y="848500"/>
              <a:chExt cx="631596" cy="638963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29127" y="785002"/>
              <a:ext cx="532503" cy="538714"/>
              <a:chOff x="2969443" y="848500"/>
              <a:chExt cx="631596" cy="638963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2969443" y="848500"/>
                <a:ext cx="631596" cy="62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贰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488811" y="785002"/>
              <a:ext cx="532503" cy="538714"/>
              <a:chOff x="2969443" y="848500"/>
              <a:chExt cx="631596" cy="638963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969443" y="848500"/>
                <a:ext cx="631596" cy="62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章</a:t>
                </a:r>
                <a:endParaRPr lang="zh-CN" altLang="en-US" sz="28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9" name="文本框 38"/>
          <p:cNvSpPr txBox="1"/>
          <p:nvPr/>
        </p:nvSpPr>
        <p:spPr>
          <a:xfrm>
            <a:off x="2859460" y="4106674"/>
            <a:ext cx="645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艺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术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瑰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</a:t>
            </a:r>
            <a:endParaRPr lang="zh-CN" altLang="en-US" dirty="0">
              <a:solidFill>
                <a:srgbClr val="797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9082435" y="4667265"/>
            <a:ext cx="1789000" cy="1812221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9550871" y="2164421"/>
            <a:ext cx="2641128" cy="38845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书法的渊源与发展</a:t>
            </a:r>
            <a:endParaRPr lang="zh-CN" altLang="en-US" dirty="0"/>
          </a:p>
        </p:txBody>
      </p:sp>
      <p:grpSp>
        <p:nvGrpSpPr>
          <p:cNvPr id="49" name="组合 48"/>
          <p:cNvGrpSpPr/>
          <p:nvPr/>
        </p:nvGrpSpPr>
        <p:grpSpPr>
          <a:xfrm>
            <a:off x="829256" y="1915706"/>
            <a:ext cx="2774886" cy="540705"/>
            <a:chOff x="1212661" y="1306909"/>
            <a:chExt cx="2774886" cy="540705"/>
          </a:xfrm>
        </p:grpSpPr>
        <p:sp>
          <p:nvSpPr>
            <p:cNvPr id="4" name="文本框 3"/>
            <p:cNvSpPr txBox="1"/>
            <p:nvPr/>
          </p:nvSpPr>
          <p:spPr>
            <a:xfrm>
              <a:off x="1923616" y="1418722"/>
              <a:ext cx="206393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殷商时期：甲骨文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212661" y="1306909"/>
              <a:ext cx="557442" cy="540705"/>
              <a:chOff x="318443" y="1571154"/>
              <a:chExt cx="645737" cy="626349"/>
            </a:xfrm>
          </p:grpSpPr>
          <p:pic>
            <p:nvPicPr>
              <p:cNvPr id="7" name="图片 6" descr="形状&#10;&#10;低可信度描述已自动生成"/>
              <p:cNvPicPr>
                <a:picLocks noChangeAspect="1"/>
              </p:cNvPicPr>
              <p:nvPr/>
            </p:nvPicPr>
            <p:blipFill>
              <a:blip r:embed="rId4" cstate="screen"/>
              <a:srcRect l="2702" t="7132" r="8410" b="6649"/>
              <a:stretch>
                <a:fillRect/>
              </a:stretch>
            </p:blipFill>
            <p:spPr>
              <a:xfrm>
                <a:off x="318443" y="1571154"/>
                <a:ext cx="645737" cy="626349"/>
              </a:xfrm>
              <a:prstGeom prst="rect">
                <a:avLst/>
              </a:prstGeom>
            </p:spPr>
          </p:pic>
          <p:sp>
            <p:nvSpPr>
              <p:cNvPr id="9" name="文本框 8"/>
              <p:cNvSpPr txBox="1"/>
              <p:nvPr/>
            </p:nvSpPr>
            <p:spPr>
              <a:xfrm>
                <a:off x="381699" y="1633831"/>
                <a:ext cx="398166" cy="463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壹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829256" y="2867330"/>
            <a:ext cx="3230973" cy="540705"/>
            <a:chOff x="1158054" y="1957472"/>
            <a:chExt cx="3230973" cy="540705"/>
          </a:xfrm>
        </p:grpSpPr>
        <p:sp>
          <p:nvSpPr>
            <p:cNvPr id="19" name="文本框 18"/>
            <p:cNvSpPr txBox="1"/>
            <p:nvPr/>
          </p:nvSpPr>
          <p:spPr>
            <a:xfrm>
              <a:off x="1869009" y="2069285"/>
              <a:ext cx="25200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周代：钟鼎文、石鼓文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158054" y="1957472"/>
              <a:ext cx="557442" cy="540705"/>
              <a:chOff x="318443" y="1571154"/>
              <a:chExt cx="645737" cy="626349"/>
            </a:xfrm>
          </p:grpSpPr>
          <p:pic>
            <p:nvPicPr>
              <p:cNvPr id="21" name="图片 20" descr="形状&#10;&#10;低可信度描述已自动生成"/>
              <p:cNvPicPr>
                <a:picLocks noChangeAspect="1"/>
              </p:cNvPicPr>
              <p:nvPr/>
            </p:nvPicPr>
            <p:blipFill>
              <a:blip r:embed="rId4" cstate="screen"/>
              <a:srcRect l="2702" t="7132" r="8410" b="6649"/>
              <a:stretch>
                <a:fillRect/>
              </a:stretch>
            </p:blipFill>
            <p:spPr>
              <a:xfrm>
                <a:off x="318443" y="1571154"/>
                <a:ext cx="645737" cy="626349"/>
              </a:xfrm>
              <a:prstGeom prst="rect">
                <a:avLst/>
              </a:prstGeom>
            </p:spPr>
          </p:pic>
          <p:sp>
            <p:nvSpPr>
              <p:cNvPr id="22" name="文本框 21"/>
              <p:cNvSpPr txBox="1"/>
              <p:nvPr/>
            </p:nvSpPr>
            <p:spPr>
              <a:xfrm>
                <a:off x="381699" y="1633831"/>
                <a:ext cx="398166" cy="463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贰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829256" y="3818954"/>
            <a:ext cx="3230973" cy="540706"/>
            <a:chOff x="1158054" y="2589347"/>
            <a:chExt cx="3230973" cy="540706"/>
          </a:xfrm>
        </p:grpSpPr>
        <p:sp>
          <p:nvSpPr>
            <p:cNvPr id="23" name="文本框 22"/>
            <p:cNvSpPr txBox="1"/>
            <p:nvPr/>
          </p:nvSpPr>
          <p:spPr>
            <a:xfrm>
              <a:off x="1869009" y="2701157"/>
              <a:ext cx="25200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秦代：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(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大、小篆）隶书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158054" y="2589347"/>
              <a:ext cx="557442" cy="540706"/>
              <a:chOff x="318443" y="1571154"/>
              <a:chExt cx="645737" cy="626349"/>
            </a:xfrm>
          </p:grpSpPr>
          <p:pic>
            <p:nvPicPr>
              <p:cNvPr id="25" name="图片 24" descr="形状&#10;&#10;低可信度描述已自动生成"/>
              <p:cNvPicPr>
                <a:picLocks noChangeAspect="1"/>
              </p:cNvPicPr>
              <p:nvPr/>
            </p:nvPicPr>
            <p:blipFill>
              <a:blip r:embed="rId4" cstate="screen"/>
              <a:srcRect l="2702" t="7132" r="8410" b="6649"/>
              <a:stretch>
                <a:fillRect/>
              </a:stretch>
            </p:blipFill>
            <p:spPr>
              <a:xfrm>
                <a:off x="318443" y="1571154"/>
                <a:ext cx="645737" cy="626349"/>
              </a:xfrm>
              <a:prstGeom prst="rect">
                <a:avLst/>
              </a:prstGeom>
            </p:spPr>
          </p:pic>
          <p:sp>
            <p:nvSpPr>
              <p:cNvPr id="26" name="文本框 25"/>
              <p:cNvSpPr txBox="1"/>
              <p:nvPr/>
            </p:nvSpPr>
            <p:spPr>
              <a:xfrm>
                <a:off x="381699" y="1633831"/>
                <a:ext cx="398166" cy="463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叁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829256" y="4770580"/>
            <a:ext cx="3466197" cy="540706"/>
            <a:chOff x="1158054" y="3334484"/>
            <a:chExt cx="3466197" cy="540706"/>
          </a:xfrm>
        </p:grpSpPr>
        <p:sp>
          <p:nvSpPr>
            <p:cNvPr id="27" name="文本框 26"/>
            <p:cNvSpPr txBox="1"/>
            <p:nvPr/>
          </p:nvSpPr>
          <p:spPr>
            <a:xfrm>
              <a:off x="1869009" y="3446294"/>
              <a:ext cx="27552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汉代：隶、楷、行、草书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158054" y="3334484"/>
              <a:ext cx="557442" cy="540706"/>
              <a:chOff x="318443" y="1571154"/>
              <a:chExt cx="645737" cy="626349"/>
            </a:xfrm>
          </p:grpSpPr>
          <p:pic>
            <p:nvPicPr>
              <p:cNvPr id="29" name="图片 28" descr="形状&#10;&#10;低可信度描述已自动生成"/>
              <p:cNvPicPr>
                <a:picLocks noChangeAspect="1"/>
              </p:cNvPicPr>
              <p:nvPr/>
            </p:nvPicPr>
            <p:blipFill>
              <a:blip r:embed="rId4" cstate="screen"/>
              <a:srcRect l="2702" t="7132" r="8410" b="6649"/>
              <a:stretch>
                <a:fillRect/>
              </a:stretch>
            </p:blipFill>
            <p:spPr>
              <a:xfrm>
                <a:off x="318443" y="1571154"/>
                <a:ext cx="645737" cy="626349"/>
              </a:xfrm>
              <a:prstGeom prst="rect">
                <a:avLst/>
              </a:prstGeom>
            </p:spPr>
          </p:pic>
          <p:sp>
            <p:nvSpPr>
              <p:cNvPr id="30" name="文本框 29"/>
              <p:cNvSpPr txBox="1"/>
              <p:nvPr/>
            </p:nvSpPr>
            <p:spPr>
              <a:xfrm>
                <a:off x="381699" y="1633831"/>
                <a:ext cx="398166" cy="463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肆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5290401" y="1915706"/>
            <a:ext cx="3466197" cy="540706"/>
            <a:chOff x="1212661" y="4046703"/>
            <a:chExt cx="3466197" cy="540706"/>
          </a:xfrm>
        </p:grpSpPr>
        <p:sp>
          <p:nvSpPr>
            <p:cNvPr id="31" name="文本框 30"/>
            <p:cNvSpPr txBox="1"/>
            <p:nvPr/>
          </p:nvSpPr>
          <p:spPr>
            <a:xfrm>
              <a:off x="1923616" y="4158513"/>
              <a:ext cx="27552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行书空前繁荣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212661" y="4046703"/>
              <a:ext cx="557442" cy="540706"/>
              <a:chOff x="318443" y="1571154"/>
              <a:chExt cx="645737" cy="626349"/>
            </a:xfrm>
          </p:grpSpPr>
          <p:pic>
            <p:nvPicPr>
              <p:cNvPr id="33" name="图片 32" descr="形状&#10;&#10;低可信度描述已自动生成"/>
              <p:cNvPicPr>
                <a:picLocks noChangeAspect="1"/>
              </p:cNvPicPr>
              <p:nvPr/>
            </p:nvPicPr>
            <p:blipFill>
              <a:blip r:embed="rId4" cstate="screen"/>
              <a:srcRect l="2702" t="7132" r="8410" b="6649"/>
              <a:stretch>
                <a:fillRect/>
              </a:stretch>
            </p:blipFill>
            <p:spPr>
              <a:xfrm>
                <a:off x="318443" y="1571154"/>
                <a:ext cx="645737" cy="626349"/>
              </a:xfrm>
              <a:prstGeom prst="rect">
                <a:avLst/>
              </a:prstGeom>
            </p:spPr>
          </p:pic>
          <p:sp>
            <p:nvSpPr>
              <p:cNvPr id="34" name="文本框 33"/>
              <p:cNvSpPr txBox="1"/>
              <p:nvPr/>
            </p:nvSpPr>
            <p:spPr>
              <a:xfrm>
                <a:off x="381699" y="1633831"/>
                <a:ext cx="398166" cy="463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伍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5290401" y="2865890"/>
            <a:ext cx="3466197" cy="540706"/>
            <a:chOff x="1158054" y="4703604"/>
            <a:chExt cx="3466197" cy="540706"/>
          </a:xfrm>
        </p:grpSpPr>
        <p:sp>
          <p:nvSpPr>
            <p:cNvPr id="35" name="文本框 34"/>
            <p:cNvSpPr txBox="1"/>
            <p:nvPr/>
          </p:nvSpPr>
          <p:spPr>
            <a:xfrm>
              <a:off x="1869009" y="4815414"/>
              <a:ext cx="27552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楷书法度谨严，草书流行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158054" y="4703604"/>
              <a:ext cx="557442" cy="540706"/>
              <a:chOff x="318443" y="1571154"/>
              <a:chExt cx="645737" cy="626349"/>
            </a:xfrm>
          </p:grpSpPr>
          <p:pic>
            <p:nvPicPr>
              <p:cNvPr id="37" name="图片 36" descr="形状&#10;&#10;低可信度描述已自动生成"/>
              <p:cNvPicPr>
                <a:picLocks noChangeAspect="1"/>
              </p:cNvPicPr>
              <p:nvPr/>
            </p:nvPicPr>
            <p:blipFill>
              <a:blip r:embed="rId4" cstate="screen"/>
              <a:srcRect l="2702" t="7132" r="8410" b="6649"/>
              <a:stretch>
                <a:fillRect/>
              </a:stretch>
            </p:blipFill>
            <p:spPr>
              <a:xfrm>
                <a:off x="318443" y="1571154"/>
                <a:ext cx="645737" cy="626349"/>
              </a:xfrm>
              <a:prstGeom prst="rect">
                <a:avLst/>
              </a:prstGeom>
            </p:spPr>
          </p:pic>
          <p:sp>
            <p:nvSpPr>
              <p:cNvPr id="38" name="文本框 37"/>
              <p:cNvSpPr txBox="1"/>
              <p:nvPr/>
            </p:nvSpPr>
            <p:spPr>
              <a:xfrm>
                <a:off x="381699" y="1633831"/>
                <a:ext cx="398166" cy="463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陆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5290401" y="3816074"/>
            <a:ext cx="3466197" cy="540706"/>
            <a:chOff x="1178037" y="5370323"/>
            <a:chExt cx="3466197" cy="540706"/>
          </a:xfrm>
        </p:grpSpPr>
        <p:sp>
          <p:nvSpPr>
            <p:cNvPr id="39" name="文本框 38"/>
            <p:cNvSpPr txBox="1"/>
            <p:nvPr/>
          </p:nvSpPr>
          <p:spPr>
            <a:xfrm>
              <a:off x="1888992" y="5482133"/>
              <a:ext cx="27552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宋元明清：风格多样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1178037" y="5370323"/>
              <a:ext cx="557442" cy="540706"/>
              <a:chOff x="318443" y="1571154"/>
              <a:chExt cx="645737" cy="626349"/>
            </a:xfrm>
          </p:grpSpPr>
          <p:pic>
            <p:nvPicPr>
              <p:cNvPr id="43" name="图片 42" descr="形状&#10;&#10;低可信度描述已自动生成"/>
              <p:cNvPicPr>
                <a:picLocks noChangeAspect="1"/>
              </p:cNvPicPr>
              <p:nvPr/>
            </p:nvPicPr>
            <p:blipFill>
              <a:blip r:embed="rId4" cstate="screen"/>
              <a:srcRect l="2702" t="7132" r="8410" b="6649"/>
              <a:stretch>
                <a:fillRect/>
              </a:stretch>
            </p:blipFill>
            <p:spPr>
              <a:xfrm>
                <a:off x="318443" y="1571154"/>
                <a:ext cx="645737" cy="626349"/>
              </a:xfrm>
              <a:prstGeom prst="rect">
                <a:avLst/>
              </a:prstGeom>
            </p:spPr>
          </p:pic>
          <p:sp>
            <p:nvSpPr>
              <p:cNvPr id="44" name="文本框 43"/>
              <p:cNvSpPr txBox="1"/>
              <p:nvPr/>
            </p:nvSpPr>
            <p:spPr>
              <a:xfrm>
                <a:off x="381699" y="1633831"/>
                <a:ext cx="398166" cy="463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柒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5290401" y="4766257"/>
            <a:ext cx="3466197" cy="540706"/>
            <a:chOff x="4972408" y="5599799"/>
            <a:chExt cx="3466197" cy="540706"/>
          </a:xfrm>
        </p:grpSpPr>
        <p:sp>
          <p:nvSpPr>
            <p:cNvPr id="45" name="文本框 44"/>
            <p:cNvSpPr txBox="1"/>
            <p:nvPr/>
          </p:nvSpPr>
          <p:spPr>
            <a:xfrm>
              <a:off x="5683363" y="5711609"/>
              <a:ext cx="27552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近代：书法百花齐放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4972408" y="5599799"/>
              <a:ext cx="557442" cy="540706"/>
              <a:chOff x="318443" y="1571154"/>
              <a:chExt cx="645737" cy="626349"/>
            </a:xfrm>
          </p:grpSpPr>
          <p:pic>
            <p:nvPicPr>
              <p:cNvPr id="47" name="图片 46" descr="形状&#10;&#10;低可信度描述已自动生成"/>
              <p:cNvPicPr>
                <a:picLocks noChangeAspect="1"/>
              </p:cNvPicPr>
              <p:nvPr/>
            </p:nvPicPr>
            <p:blipFill>
              <a:blip r:embed="rId4" cstate="screen"/>
              <a:srcRect l="2702" t="7132" r="8410" b="6649"/>
              <a:stretch>
                <a:fillRect/>
              </a:stretch>
            </p:blipFill>
            <p:spPr>
              <a:xfrm>
                <a:off x="318443" y="1571154"/>
                <a:ext cx="645737" cy="626349"/>
              </a:xfrm>
              <a:prstGeom prst="rect">
                <a:avLst/>
              </a:prstGeom>
            </p:spPr>
          </p:pic>
          <p:sp>
            <p:nvSpPr>
              <p:cNvPr id="48" name="文本框 47"/>
              <p:cNvSpPr txBox="1"/>
              <p:nvPr/>
            </p:nvSpPr>
            <p:spPr>
              <a:xfrm>
                <a:off x="381699" y="1633831"/>
                <a:ext cx="398166" cy="463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捌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</p:grpSp>
      <p:sp>
        <p:nvSpPr>
          <p:cNvPr id="57" name="矩形 56"/>
          <p:cNvSpPr/>
          <p:nvPr/>
        </p:nvSpPr>
        <p:spPr>
          <a:xfrm>
            <a:off x="545206" y="1494746"/>
            <a:ext cx="3790582" cy="4356161"/>
          </a:xfrm>
          <a:prstGeom prst="rect">
            <a:avLst/>
          </a:prstGeom>
          <a:noFill/>
          <a:ln w="19050">
            <a:solidFill>
              <a:srgbClr val="7974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5018168" y="1494746"/>
            <a:ext cx="3790582" cy="4356161"/>
          </a:xfrm>
          <a:prstGeom prst="rect">
            <a:avLst/>
          </a:prstGeom>
          <a:noFill/>
          <a:ln w="19050">
            <a:solidFill>
              <a:srgbClr val="7974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2" name="图片 61" descr="图片包含 游戏机&#10;&#10;描述已自动生成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8650760" y="1979933"/>
            <a:ext cx="3561408" cy="34119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7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书法的渊源与发展</a:t>
            </a:r>
            <a:endParaRPr lang="zh-CN" altLang="en-US" dirty="0"/>
          </a:p>
        </p:txBody>
      </p:sp>
      <p:grpSp>
        <p:nvGrpSpPr>
          <p:cNvPr id="26" name="组合 25"/>
          <p:cNvGrpSpPr/>
          <p:nvPr/>
        </p:nvGrpSpPr>
        <p:grpSpPr>
          <a:xfrm>
            <a:off x="391475" y="1903507"/>
            <a:ext cx="5953601" cy="1802032"/>
            <a:chOff x="391475" y="1468951"/>
            <a:chExt cx="5953601" cy="1802032"/>
          </a:xfrm>
        </p:grpSpPr>
        <p:grpSp>
          <p:nvGrpSpPr>
            <p:cNvPr id="9" name="组合 8"/>
            <p:cNvGrpSpPr/>
            <p:nvPr/>
          </p:nvGrpSpPr>
          <p:grpSpPr>
            <a:xfrm>
              <a:off x="391475" y="1638442"/>
              <a:ext cx="1193586" cy="1273876"/>
              <a:chOff x="488323" y="1896807"/>
              <a:chExt cx="1193586" cy="1273876"/>
            </a:xfrm>
          </p:grpSpPr>
          <p:pic>
            <p:nvPicPr>
              <p:cNvPr id="3" name="图片 2" descr="形状&#10;&#10;低可信度描述已自动生成"/>
              <p:cNvPicPr>
                <a:picLocks noChangeAspect="1"/>
              </p:cNvPicPr>
              <p:nvPr/>
            </p:nvPicPr>
            <p:blipFill>
              <a:blip r:embed="rId4" cstate="screen"/>
              <a:srcRect l="13278" t="12411" r="13556" b="9500"/>
              <a:stretch>
                <a:fillRect/>
              </a:stretch>
            </p:blipFill>
            <p:spPr>
              <a:xfrm>
                <a:off x="488323" y="1896807"/>
                <a:ext cx="1193586" cy="1273876"/>
              </a:xfrm>
              <a:prstGeom prst="rect">
                <a:avLst/>
              </a:prstGeom>
            </p:spPr>
          </p:pic>
          <p:sp>
            <p:nvSpPr>
              <p:cNvPr id="6" name="文本框 5"/>
              <p:cNvSpPr txBox="1"/>
              <p:nvPr/>
            </p:nvSpPr>
            <p:spPr>
              <a:xfrm>
                <a:off x="547326" y="2318302"/>
                <a:ext cx="107558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indent="-6350" fontAlgn="auto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zh-CN" alt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rPr>
                  <a:t>甲骨文</a:t>
                </a:r>
                <a:endPara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1644064" y="1468951"/>
              <a:ext cx="4701012" cy="18020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350" lvl="0" indent="-6350" algn="l" fontAlgn="auto">
                <a:lnSpc>
                  <a:spcPct val="125000"/>
                </a:lnSpc>
                <a:buClrTx/>
                <a:buSzTx/>
                <a:buFontTx/>
                <a:buNone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甲骨文主要指殷墟甲骨文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,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是中国已发现的古代文字中时代最早、体系较为完整的文字。卜辞契于龟骨，其契之精而字之美，令后人千载神往。字多雄浑，文咸秀丽。而行之疏密，字之结构，回环照应，井井有条，实一代法书。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97607" y="1903507"/>
            <a:ext cx="4492255" cy="1455783"/>
            <a:chOff x="6897607" y="1468951"/>
            <a:chExt cx="4492255" cy="1455783"/>
          </a:xfrm>
        </p:grpSpPr>
        <p:grpSp>
          <p:nvGrpSpPr>
            <p:cNvPr id="10" name="组合 9"/>
            <p:cNvGrpSpPr/>
            <p:nvPr/>
          </p:nvGrpSpPr>
          <p:grpSpPr>
            <a:xfrm>
              <a:off x="6897607" y="1638442"/>
              <a:ext cx="1193586" cy="1273876"/>
              <a:chOff x="488323" y="1896807"/>
              <a:chExt cx="1193586" cy="1273876"/>
            </a:xfrm>
          </p:grpSpPr>
          <p:pic>
            <p:nvPicPr>
              <p:cNvPr id="11" name="图片 10" descr="形状&#10;&#10;低可信度描述已自动生成"/>
              <p:cNvPicPr>
                <a:picLocks noChangeAspect="1"/>
              </p:cNvPicPr>
              <p:nvPr/>
            </p:nvPicPr>
            <p:blipFill>
              <a:blip r:embed="rId4" cstate="screen"/>
              <a:srcRect l="13278" t="12411" r="13556" b="9500"/>
              <a:stretch>
                <a:fillRect/>
              </a:stretch>
            </p:blipFill>
            <p:spPr>
              <a:xfrm>
                <a:off x="488323" y="1896807"/>
                <a:ext cx="1193586" cy="1273876"/>
              </a:xfrm>
              <a:prstGeom prst="rect">
                <a:avLst/>
              </a:prstGeom>
            </p:spPr>
          </p:pic>
          <p:sp>
            <p:nvSpPr>
              <p:cNvPr id="12" name="文本框 11"/>
              <p:cNvSpPr txBox="1"/>
              <p:nvPr/>
            </p:nvSpPr>
            <p:spPr>
              <a:xfrm>
                <a:off x="690683" y="2318302"/>
                <a:ext cx="78886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indent="-6350" fontAlgn="auto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zh-CN" alt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rPr>
                  <a:t>金文</a:t>
                </a:r>
                <a:endPara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8203022" y="1468951"/>
              <a:ext cx="3186840" cy="14557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350" lvl="0" indent="-6350" algn="l" fontAlgn="auto">
                <a:lnSpc>
                  <a:spcPct val="125000"/>
                </a:lnSpc>
                <a:buClrTx/>
                <a:buSzTx/>
                <a:buFontTx/>
                <a:buNone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又叫钟鼎文，是指铸刻在殷周青铜器上的铭文。商周是青铜器的时代，礼器以鼎为代表，乐器以钟为代表。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91475" y="4376667"/>
            <a:ext cx="5915756" cy="1273876"/>
            <a:chOff x="391475" y="3942111"/>
            <a:chExt cx="5915756" cy="1273876"/>
          </a:xfrm>
        </p:grpSpPr>
        <p:grpSp>
          <p:nvGrpSpPr>
            <p:cNvPr id="14" name="组合 13"/>
            <p:cNvGrpSpPr/>
            <p:nvPr/>
          </p:nvGrpSpPr>
          <p:grpSpPr>
            <a:xfrm>
              <a:off x="391475" y="3942111"/>
              <a:ext cx="1193586" cy="1273876"/>
              <a:chOff x="488323" y="1896807"/>
              <a:chExt cx="1193586" cy="1273876"/>
            </a:xfrm>
          </p:grpSpPr>
          <p:pic>
            <p:nvPicPr>
              <p:cNvPr id="15" name="图片 14" descr="形状&#10;&#10;低可信度描述已自动生成"/>
              <p:cNvPicPr>
                <a:picLocks noChangeAspect="1"/>
              </p:cNvPicPr>
              <p:nvPr/>
            </p:nvPicPr>
            <p:blipFill>
              <a:blip r:embed="rId4" cstate="screen"/>
              <a:srcRect l="13278" t="12411" r="13556" b="9500"/>
              <a:stretch>
                <a:fillRect/>
              </a:stretch>
            </p:blipFill>
            <p:spPr>
              <a:xfrm>
                <a:off x="488323" y="1896807"/>
                <a:ext cx="1193586" cy="1273876"/>
              </a:xfrm>
              <a:prstGeom prst="rect">
                <a:avLst/>
              </a:prstGeom>
            </p:spPr>
          </p:pic>
          <p:sp>
            <p:nvSpPr>
              <p:cNvPr id="17" name="文本框 16"/>
              <p:cNvSpPr txBox="1"/>
              <p:nvPr/>
            </p:nvSpPr>
            <p:spPr>
              <a:xfrm>
                <a:off x="690683" y="2318302"/>
                <a:ext cx="78886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6350"/>
                <a:r>
                  <a:rPr lang="zh-CN" alt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rPr>
                  <a:t>大篆</a:t>
                </a:r>
                <a:endPara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644064" y="4096307"/>
              <a:ext cx="4663167" cy="1109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350" lvl="0" indent="-6350" algn="l" fontAlgn="auto">
                <a:lnSpc>
                  <a:spcPct val="125000"/>
                </a:lnSpc>
                <a:buClrTx/>
                <a:buSzTx/>
                <a:buFontTx/>
                <a:buNone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西周后期，秦国使用的文字，大篆，也称籀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(zhòu)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文。因其着录于字书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《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史籀篇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》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而得名 。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897607" y="4376667"/>
            <a:ext cx="4738944" cy="1273876"/>
            <a:chOff x="6897607" y="3942111"/>
            <a:chExt cx="4738944" cy="1273876"/>
          </a:xfrm>
        </p:grpSpPr>
        <p:grpSp>
          <p:nvGrpSpPr>
            <p:cNvPr id="19" name="组合 18"/>
            <p:cNvGrpSpPr/>
            <p:nvPr/>
          </p:nvGrpSpPr>
          <p:grpSpPr>
            <a:xfrm>
              <a:off x="6897607" y="3942111"/>
              <a:ext cx="1193586" cy="1273876"/>
              <a:chOff x="488323" y="1896807"/>
              <a:chExt cx="1193586" cy="1273876"/>
            </a:xfrm>
          </p:grpSpPr>
          <p:pic>
            <p:nvPicPr>
              <p:cNvPr id="20" name="图片 19" descr="形状&#10;&#10;低可信度描述已自动生成"/>
              <p:cNvPicPr>
                <a:picLocks noChangeAspect="1"/>
              </p:cNvPicPr>
              <p:nvPr/>
            </p:nvPicPr>
            <p:blipFill>
              <a:blip r:embed="rId4" cstate="screen"/>
              <a:srcRect l="13278" t="12411" r="13556" b="9500"/>
              <a:stretch>
                <a:fillRect/>
              </a:stretch>
            </p:blipFill>
            <p:spPr>
              <a:xfrm>
                <a:off x="488323" y="1896807"/>
                <a:ext cx="1193586" cy="1273876"/>
              </a:xfrm>
              <a:prstGeom prst="rect">
                <a:avLst/>
              </a:prstGeom>
            </p:spPr>
          </p:pic>
          <p:sp>
            <p:nvSpPr>
              <p:cNvPr id="21" name="文本框 20"/>
              <p:cNvSpPr txBox="1"/>
              <p:nvPr/>
            </p:nvSpPr>
            <p:spPr>
              <a:xfrm>
                <a:off x="690683" y="2318302"/>
                <a:ext cx="78886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6350"/>
                <a:r>
                  <a:rPr lang="zh-CN" alt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rPr>
                  <a:t>小篆</a:t>
                </a:r>
                <a:endPara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8203022" y="4096307"/>
              <a:ext cx="3433529" cy="1109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350" lvl="0" indent="-6350" algn="l" fontAlgn="auto">
                <a:lnSpc>
                  <a:spcPct val="125000"/>
                </a:lnSpc>
                <a:buClrTx/>
                <a:buSzTx/>
                <a:buFontTx/>
                <a:buNone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由宰相李斯负责，在秦国原来使用的大篆籀文的基础上，进行简化而成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书法的渊源与发展</a:t>
            </a:r>
            <a:endParaRPr lang="zh-CN" altLang="en-US" dirty="0"/>
          </a:p>
        </p:txBody>
      </p:sp>
      <p:grpSp>
        <p:nvGrpSpPr>
          <p:cNvPr id="33" name="组合 32"/>
          <p:cNvGrpSpPr/>
          <p:nvPr/>
        </p:nvGrpSpPr>
        <p:grpSpPr>
          <a:xfrm>
            <a:off x="1335068" y="1468659"/>
            <a:ext cx="1815122" cy="936698"/>
            <a:chOff x="666821" y="1573434"/>
            <a:chExt cx="1815122" cy="936698"/>
          </a:xfrm>
        </p:grpSpPr>
        <p:pic>
          <p:nvPicPr>
            <p:cNvPr id="4" name="图片 3" descr="形状&#10;&#10;中度可信度描述已自动生成"/>
            <p:cNvPicPr>
              <a:picLocks noChangeAspect="1"/>
            </p:cNvPicPr>
            <p:nvPr/>
          </p:nvPicPr>
          <p:blipFill>
            <a:blip r:embed="rId4" cstate="screen"/>
            <a:srcRect t="3596" b="4081"/>
            <a:stretch>
              <a:fillRect/>
            </a:stretch>
          </p:blipFill>
          <p:spPr>
            <a:xfrm>
              <a:off x="666821" y="1573434"/>
              <a:ext cx="1815122" cy="936698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1032418" y="1766580"/>
              <a:ext cx="1047716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2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石鼓文</a:t>
              </a:r>
              <a:endParaRPr lang="zh-CN" altLang="en-US" sz="22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557698" y="1468659"/>
            <a:ext cx="1815122" cy="936698"/>
            <a:chOff x="3437182" y="1573434"/>
            <a:chExt cx="1815122" cy="936698"/>
          </a:xfrm>
        </p:grpSpPr>
        <p:pic>
          <p:nvPicPr>
            <p:cNvPr id="30" name="图片 29" descr="形状&#10;&#10;中度可信度描述已自动生成"/>
            <p:cNvPicPr>
              <a:picLocks noChangeAspect="1"/>
            </p:cNvPicPr>
            <p:nvPr/>
          </p:nvPicPr>
          <p:blipFill>
            <a:blip r:embed="rId4" cstate="screen"/>
            <a:srcRect t="3596" b="4081"/>
            <a:stretch>
              <a:fillRect/>
            </a:stretch>
          </p:blipFill>
          <p:spPr>
            <a:xfrm>
              <a:off x="3437182" y="1573434"/>
              <a:ext cx="1815122" cy="936698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3657931" y="1766580"/>
              <a:ext cx="1303375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fontAlgn="auto">
                <a:lnSpc>
                  <a:spcPct val="100000"/>
                </a:lnSpc>
                <a:buNone/>
              </a:pPr>
              <a:r>
                <a:rPr lang="zh-CN" altLang="en-US" sz="22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秦代篆书</a:t>
              </a:r>
              <a:endParaRPr lang="zh-CN" altLang="en-US" sz="22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436646" y="1468659"/>
            <a:ext cx="1815122" cy="936698"/>
            <a:chOff x="666821" y="1573434"/>
            <a:chExt cx="1815122" cy="936698"/>
          </a:xfrm>
        </p:grpSpPr>
        <p:pic>
          <p:nvPicPr>
            <p:cNvPr id="36" name="图片 35" descr="形状&#10;&#10;中度可信度描述已自动生成"/>
            <p:cNvPicPr>
              <a:picLocks noChangeAspect="1"/>
            </p:cNvPicPr>
            <p:nvPr/>
          </p:nvPicPr>
          <p:blipFill>
            <a:blip r:embed="rId4" cstate="screen"/>
            <a:srcRect t="3596" b="4081"/>
            <a:stretch>
              <a:fillRect/>
            </a:stretch>
          </p:blipFill>
          <p:spPr>
            <a:xfrm>
              <a:off x="666821" y="1573434"/>
              <a:ext cx="1815122" cy="936698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/>
          </p:nvSpPr>
          <p:spPr>
            <a:xfrm>
              <a:off x="1168213" y="1766580"/>
              <a:ext cx="808336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2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隶书</a:t>
              </a:r>
              <a:endParaRPr lang="zh-CN" altLang="en-US" sz="22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99109" y="2762407"/>
            <a:ext cx="2487041" cy="3295493"/>
            <a:chOff x="865759" y="2867182"/>
            <a:chExt cx="2487041" cy="3295493"/>
          </a:xfrm>
        </p:grpSpPr>
        <p:sp>
          <p:nvSpPr>
            <p:cNvPr id="29" name="文本框 28"/>
            <p:cNvSpPr txBox="1"/>
            <p:nvPr/>
          </p:nvSpPr>
          <p:spPr>
            <a:xfrm>
              <a:off x="1071526" y="2921415"/>
              <a:ext cx="2075506" cy="31870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l" fontAlgn="auto">
                <a:lnSpc>
                  <a:spcPct val="125000"/>
                </a:lnSpc>
                <a:buClrTx/>
                <a:buSzTx/>
                <a:buNone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是我国最早的石刻文字，世称“石刻之祖”。石鼓文处于承前启后的时期，承秦国书风，为小篆先声。石鼓文刻于十座花岗岩石上，因石墩形似鼓，故称为“石鼓文”。 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865759" y="2867182"/>
              <a:ext cx="2487041" cy="3295493"/>
            </a:xfrm>
            <a:prstGeom prst="rect">
              <a:avLst/>
            </a:prstGeom>
            <a:noFill/>
            <a:ln w="19050">
              <a:solidFill>
                <a:srgbClr val="79747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221739" y="2762407"/>
            <a:ext cx="2487041" cy="3295493"/>
            <a:chOff x="4069339" y="2867182"/>
            <a:chExt cx="2487041" cy="3295493"/>
          </a:xfrm>
        </p:grpSpPr>
        <p:sp>
          <p:nvSpPr>
            <p:cNvPr id="32" name="文本框 31"/>
            <p:cNvSpPr txBox="1"/>
            <p:nvPr/>
          </p:nvSpPr>
          <p:spPr>
            <a:xfrm>
              <a:off x="4275106" y="2921415"/>
              <a:ext cx="2075506" cy="31870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fontAlgn="auto">
                <a:lnSpc>
                  <a:spcPct val="125000"/>
                </a:lnSpc>
                <a:buNone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小篆也称“秦篆”，是秦国的通用文字，大篆的简化字体，其特点是形体匀逼齐整、字体较籀文容易书写。在汉文字发展史上，它是大篆由隶、楷之间的过渡。 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4069339" y="2867182"/>
              <a:ext cx="2487041" cy="3295493"/>
            </a:xfrm>
            <a:prstGeom prst="rect">
              <a:avLst/>
            </a:prstGeom>
            <a:noFill/>
            <a:ln w="19050">
              <a:solidFill>
                <a:srgbClr val="79747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406269" y="2738555"/>
            <a:ext cx="3875877" cy="3295493"/>
            <a:chOff x="7272919" y="2843330"/>
            <a:chExt cx="3875877" cy="3295493"/>
          </a:xfrm>
        </p:grpSpPr>
        <p:sp>
          <p:nvSpPr>
            <p:cNvPr id="38" name="文本框 37"/>
            <p:cNvSpPr txBox="1"/>
            <p:nvPr/>
          </p:nvSpPr>
          <p:spPr>
            <a:xfrm>
              <a:off x="7519794" y="2897563"/>
              <a:ext cx="3451798" cy="31870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亦称汉隶是汉字中常见的一种庄重的字体，书写效果略微宽扁，横画长而竖画短，呈长方形状，讲究“蚕头雁尾”、“一波三折”。隶书起源于秦朝，由程邈整理而成，在东汉时期达到顶峰，书法界有“汉隶唐楷”之称隶书始于秦代，盛行于西汉，鼎盛时期在东汉后期。 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7272919" y="2843330"/>
              <a:ext cx="3875877" cy="3295493"/>
            </a:xfrm>
            <a:prstGeom prst="rect">
              <a:avLst/>
            </a:prstGeom>
            <a:noFill/>
            <a:ln w="19050">
              <a:solidFill>
                <a:srgbClr val="79747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NjBhNDhiMGZkNGQzYTdiNDU4OTZkMTE3YjBiODQ2YzgifQ==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第一PPT，www.1ppt.com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8120</Words>
  <Application>WPS 演示</Application>
  <PresentationFormat>宽屏</PresentationFormat>
  <Paragraphs>634</Paragraphs>
  <Slides>39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54" baseType="lpstr">
      <vt:lpstr>Arial</vt:lpstr>
      <vt:lpstr>宋体</vt:lpstr>
      <vt:lpstr>Wingdings</vt:lpstr>
      <vt:lpstr>微软雅黑</vt:lpstr>
      <vt:lpstr>Wingdings</vt:lpstr>
      <vt:lpstr>Arial</vt:lpstr>
      <vt:lpstr>华文行楷</vt:lpstr>
      <vt:lpstr>阿里巴巴普惠体</vt:lpstr>
      <vt:lpstr>Calibri</vt:lpstr>
      <vt:lpstr>Arial Unicode MS</vt:lpstr>
      <vt:lpstr>Meiryo</vt:lpstr>
      <vt:lpstr>Arial Narrow</vt:lpstr>
      <vt:lpstr>Calibri Light</vt:lpstr>
      <vt:lpstr>第一PPT，www.1ppt.com</vt:lpstr>
      <vt:lpstr>第一PPT，www.1ppt.com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WPS_1715560161</cp:lastModifiedBy>
  <cp:revision>209</cp:revision>
  <dcterms:created xsi:type="dcterms:W3CDTF">2023-10-16T11:59:00Z</dcterms:created>
  <dcterms:modified xsi:type="dcterms:W3CDTF">2025-05-21T08:41:56Z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2F4F64F154F64BEF9AB1FE7BB30517B5_12</vt:lpwstr>
  </property>
  <property fmtid="{D5CDD505-2E9C-101B-9397-08002B2CF9AE}" pid="3" name="KSOProductBuildVer">
    <vt:lpwstr>2052-12.1.0.21171</vt:lpwstr>
  </property>
</Properties>
</file>